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71" r:id="rId14"/>
    <p:sldId id="272" r:id="rId15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92EA3-295D-42EA-BF5D-41D88CB4A443}" type="datetimeFigureOut">
              <a:rPr lang="tr-TR" smtClean="0"/>
              <a:t>24.08.2022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F3145-7D9D-40FA-8130-D9885DEDDEC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F3145-7D9D-40FA-8130-D9885DEDDEC3}" type="slidenum">
              <a:rPr lang="tr-TR" smtClean="0"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F3145-7D9D-40FA-8130-D9885DEDDEC3}" type="slidenum">
              <a:rPr lang="tr-TR" smtClean="0"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F3145-7D9D-40FA-8130-D9885DEDDEC3}" type="slidenum">
              <a:rPr lang="tr-TR" smtClean="0"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F3145-7D9D-40FA-8130-D9885DEDDEC3}" type="slidenum">
              <a:rPr lang="tr-TR" smtClean="0"/>
              <a:t>14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8200" y="141731"/>
            <a:ext cx="10515600" cy="9250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2228214"/>
            <a:ext cx="10358755" cy="2159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905000" y="1905000"/>
            <a:ext cx="7772400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tr-TR" sz="2400" b="1" dirty="0" smtClean="0">
                <a:solidFill>
                  <a:srgbClr val="92D050"/>
                </a:solidFill>
                <a:latin typeface="Times New Roman"/>
                <a:cs typeface="Times New Roman"/>
              </a:rPr>
              <a:t>MERSİN/YENİŞEHİR/Yahya </a:t>
            </a:r>
            <a:r>
              <a:rPr lang="tr-TR" sz="2400" b="1" dirty="0" err="1" smtClean="0">
                <a:solidFill>
                  <a:srgbClr val="92D050"/>
                </a:solidFill>
                <a:latin typeface="Times New Roman"/>
                <a:cs typeface="Times New Roman"/>
              </a:rPr>
              <a:t>Akel</a:t>
            </a:r>
            <a:r>
              <a:rPr lang="tr-TR" sz="2400" b="1" dirty="0" smtClean="0">
                <a:solidFill>
                  <a:srgbClr val="92D050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 smtClean="0">
                <a:solidFill>
                  <a:srgbClr val="92D05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92D050"/>
                </a:solidFill>
                <a:latin typeface="Times New Roman"/>
                <a:cs typeface="Times New Roman"/>
              </a:rPr>
              <a:t>Fen</a:t>
            </a:r>
            <a:r>
              <a:rPr sz="2400" b="1" spc="5" dirty="0">
                <a:solidFill>
                  <a:srgbClr val="92D05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 err="1" smtClean="0">
                <a:solidFill>
                  <a:srgbClr val="92D050"/>
                </a:solidFill>
                <a:latin typeface="Times New Roman"/>
                <a:cs typeface="Times New Roman"/>
              </a:rPr>
              <a:t>Lisesi</a:t>
            </a:r>
            <a:endParaRPr lang="tr-TR" sz="2400" b="1" spc="-10" dirty="0" smtClean="0">
              <a:solidFill>
                <a:srgbClr val="92D050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endParaRPr lang="tr-TR" sz="2400" b="1" spc="-10" dirty="0" smtClean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endParaRPr lang="tr-TR" sz="2400" b="1" spc="-10" dirty="0" smtClean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endParaRPr lang="tr-TR" sz="2400" b="1" spc="-10" dirty="0" smtClean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endParaRPr lang="tr-TR" sz="2400" b="1" spc="-10" dirty="0" smtClean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tr-TR" sz="2400" b="1" spc="-10" dirty="0" smtClean="0">
                <a:solidFill>
                  <a:srgbClr val="0070C0"/>
                </a:solidFill>
                <a:latin typeface="Times New Roman"/>
                <a:cs typeface="Times New Roman"/>
              </a:rPr>
              <a:t>DENİZLİ/BABADAĞ/Ahmet Nazif Zorlu Fen Lisesi</a:t>
            </a:r>
          </a:p>
        </p:txBody>
      </p:sp>
      <p:pic>
        <p:nvPicPr>
          <p:cNvPr id="1026" name="Picture 2" descr="C:\Users\HP\Desktop\LOGO\Logo_2009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438400" cy="2145792"/>
          </a:xfrm>
          <a:prstGeom prst="rect">
            <a:avLst/>
          </a:prstGeom>
          <a:noFill/>
        </p:spPr>
      </p:pic>
      <p:sp>
        <p:nvSpPr>
          <p:cNvPr id="10" name="9 Dikdörtgen"/>
          <p:cNvSpPr/>
          <p:nvPr/>
        </p:nvSpPr>
        <p:spPr>
          <a:xfrm>
            <a:off x="1828800" y="4495800"/>
            <a:ext cx="8229600" cy="2067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190"/>
              </a:lnSpc>
              <a:spcBef>
                <a:spcPts val="825"/>
              </a:spcBef>
            </a:pPr>
            <a:r>
              <a:rPr lang="tr-TR" sz="2800" b="1" i="1" dirty="0" smtClean="0">
                <a:solidFill>
                  <a:srgbClr val="FFC000"/>
                </a:solidFill>
                <a:latin typeface="Times New Roman"/>
                <a:cs typeface="Times New Roman"/>
              </a:rPr>
              <a:t>MİLLÎ</a:t>
            </a:r>
            <a:r>
              <a:rPr lang="tr-TR" sz="2800" b="1" i="1" spc="-110" dirty="0" smtClean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tr-TR" sz="2800" b="1" i="1" dirty="0" smtClean="0">
                <a:solidFill>
                  <a:srgbClr val="FFC000"/>
                </a:solidFill>
                <a:latin typeface="Times New Roman"/>
                <a:cs typeface="Times New Roman"/>
              </a:rPr>
              <a:t>EĞİTİM</a:t>
            </a:r>
            <a:r>
              <a:rPr lang="tr-TR" sz="2800" b="1" i="1" spc="-85" dirty="0" smtClean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tr-TR" sz="2800" b="1" i="1" spc="-10" dirty="0" smtClean="0">
                <a:solidFill>
                  <a:srgbClr val="FFC000"/>
                </a:solidFill>
                <a:latin typeface="Times New Roman"/>
                <a:cs typeface="Times New Roman"/>
              </a:rPr>
              <a:t>BAKANLIĞI</a:t>
            </a:r>
            <a:endParaRPr lang="tr-TR" sz="2800" dirty="0" smtClean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2694940" marR="2599055" indent="-90170" algn="ctr">
              <a:lnSpc>
                <a:spcPts val="3020"/>
              </a:lnSpc>
              <a:spcBef>
                <a:spcPts val="219"/>
              </a:spcBef>
            </a:pPr>
            <a:r>
              <a:rPr lang="tr-TR" sz="2800" b="1" i="1" spc="-10" dirty="0" smtClean="0">
                <a:solidFill>
                  <a:srgbClr val="FFC000"/>
                </a:solidFill>
                <a:latin typeface="Times New Roman"/>
                <a:cs typeface="Times New Roman"/>
              </a:rPr>
              <a:t>Ortaöğretim</a:t>
            </a:r>
            <a:r>
              <a:rPr lang="tr-TR" sz="2800" b="1" i="1" spc="-90" dirty="0" smtClean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tr-TR" sz="2800" b="1" i="1" dirty="0" smtClean="0">
                <a:solidFill>
                  <a:srgbClr val="FFC000"/>
                </a:solidFill>
                <a:latin typeface="Times New Roman"/>
                <a:cs typeface="Times New Roman"/>
              </a:rPr>
              <a:t>Genel</a:t>
            </a:r>
            <a:r>
              <a:rPr lang="tr-TR" sz="2800" b="1" i="1" spc="-55" dirty="0" smtClean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tr-TR" sz="2800" b="1" i="1" spc="-10" dirty="0" smtClean="0">
                <a:solidFill>
                  <a:srgbClr val="FFC000"/>
                </a:solidFill>
                <a:latin typeface="Times New Roman"/>
                <a:cs typeface="Times New Roman"/>
              </a:rPr>
              <a:t>Müdürlüğü OKUL</a:t>
            </a:r>
            <a:r>
              <a:rPr lang="tr-TR" sz="2800" b="1" i="1" spc="-165" dirty="0" smtClean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tr-TR" sz="2800" b="1" i="1" spc="-25" dirty="0" smtClean="0">
                <a:solidFill>
                  <a:srgbClr val="FFC000"/>
                </a:solidFill>
                <a:latin typeface="Times New Roman"/>
                <a:cs typeface="Times New Roman"/>
              </a:rPr>
              <a:t>ORTAKLIĞI</a:t>
            </a:r>
            <a:r>
              <a:rPr lang="tr-TR" sz="2800" b="1" i="1" spc="-80" dirty="0" smtClean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tr-TR" sz="2800" b="1" i="1" spc="-10" dirty="0" smtClean="0">
                <a:solidFill>
                  <a:srgbClr val="FFC000"/>
                </a:solidFill>
                <a:latin typeface="Times New Roman"/>
                <a:cs typeface="Times New Roman"/>
              </a:rPr>
              <a:t>PROGRAMI</a:t>
            </a:r>
            <a:endParaRPr lang="tr-TR" sz="2800" dirty="0">
              <a:solidFill>
                <a:srgbClr val="FFC000"/>
              </a:solidFill>
              <a:latin typeface="Times New Roman"/>
              <a:cs typeface="Times New Roman"/>
            </a:endParaRPr>
          </a:p>
        </p:txBody>
      </p:sp>
      <p:pic>
        <p:nvPicPr>
          <p:cNvPr id="1028" name="Picture 4" descr="AHMET NAZİF ZORLU FEN LİSESİ AİLESİNİN YENİ FERTLERİ, OKULUMUZA HOŞ GELDİNİ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24197" y="0"/>
            <a:ext cx="2767803" cy="2057400"/>
          </a:xfrm>
          <a:prstGeom prst="rect">
            <a:avLst/>
          </a:prstGeom>
          <a:noFill/>
        </p:spPr>
      </p:pic>
      <p:pic>
        <p:nvPicPr>
          <p:cNvPr id="1029" name="Picture 5" descr="C:\Users\HP\Desktop\TASARIM\r4 tokalaşm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2286000"/>
            <a:ext cx="1752600" cy="1066801"/>
          </a:xfrm>
          <a:prstGeom prst="rect">
            <a:avLst/>
          </a:prstGeom>
          <a:noFill/>
        </p:spPr>
      </p:pic>
      <p:sp>
        <p:nvSpPr>
          <p:cNvPr id="13" name="12 Dikdörtgen"/>
          <p:cNvSpPr/>
          <p:nvPr/>
        </p:nvSpPr>
        <p:spPr>
          <a:xfrm>
            <a:off x="4953000" y="3200400"/>
            <a:ext cx="1635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tr-TR" b="1" spc="-10" dirty="0" smtClean="0">
                <a:solidFill>
                  <a:srgbClr val="92D050"/>
                </a:solidFill>
                <a:latin typeface="Times New Roman"/>
                <a:cs typeface="Times New Roman"/>
              </a:rPr>
              <a:t>Okul</a:t>
            </a:r>
            <a:r>
              <a:rPr lang="tr-TR" b="1" spc="-10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tr-TR" b="1" spc="-10" dirty="0" smtClean="0">
                <a:solidFill>
                  <a:srgbClr val="00B0F0"/>
                </a:solidFill>
                <a:latin typeface="Times New Roman"/>
                <a:cs typeface="Times New Roman"/>
              </a:rPr>
              <a:t>Ortaklığı</a:t>
            </a:r>
            <a:endParaRPr lang="tr-TR" dirty="0">
              <a:solidFill>
                <a:srgbClr val="00B0F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200" y="728472"/>
            <a:ext cx="10515600" cy="4940935"/>
          </a:xfrm>
          <a:custGeom>
            <a:avLst/>
            <a:gdLst/>
            <a:ahLst/>
            <a:cxnLst/>
            <a:rect l="l" t="t" r="r" b="b"/>
            <a:pathLst>
              <a:path w="10515600" h="4940935">
                <a:moveTo>
                  <a:pt x="10515600" y="0"/>
                </a:moveTo>
                <a:lnTo>
                  <a:pt x="0" y="0"/>
                </a:lnTo>
                <a:lnTo>
                  <a:pt x="0" y="4940808"/>
                </a:lnTo>
                <a:lnTo>
                  <a:pt x="10515600" y="4940808"/>
                </a:lnTo>
                <a:lnTo>
                  <a:pt x="10515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676400" y="1219200"/>
            <a:ext cx="8839200" cy="17004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 algn="ctr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</a:tabLst>
            </a:pPr>
            <a:r>
              <a:rPr sz="3600" b="1" spc="-25" dirty="0">
                <a:latin typeface="Calibri"/>
                <a:cs typeface="Calibri"/>
              </a:rPr>
              <a:t>YAPILACAK</a:t>
            </a:r>
            <a:r>
              <a:rPr sz="3600" b="1" spc="-145" dirty="0">
                <a:latin typeface="Calibri"/>
                <a:cs typeface="Calibri"/>
              </a:rPr>
              <a:t> </a:t>
            </a:r>
            <a:r>
              <a:rPr sz="3600" b="1" spc="-30" dirty="0">
                <a:latin typeface="Calibri"/>
                <a:cs typeface="Calibri"/>
              </a:rPr>
              <a:t>ORTAK</a:t>
            </a:r>
            <a:r>
              <a:rPr sz="3600" b="1" spc="-135" dirty="0">
                <a:latin typeface="Calibri"/>
                <a:cs typeface="Calibri"/>
              </a:rPr>
              <a:t> </a:t>
            </a:r>
            <a:r>
              <a:rPr sz="3600" b="1" spc="-10" dirty="0" smtClean="0">
                <a:latin typeface="Calibri"/>
                <a:cs typeface="Calibri"/>
              </a:rPr>
              <a:t>ÇALIŞMALAR</a:t>
            </a:r>
            <a:endParaRPr lang="tr-TR" sz="3600" b="1" spc="-10" dirty="0" smtClean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</a:tabLst>
            </a:pPr>
            <a:endParaRPr lang="tr-TR" sz="3600" b="1" spc="-10" dirty="0" smtClean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</a:tabLst>
            </a:pPr>
            <a:endParaRPr sz="3600" dirty="0">
              <a:latin typeface="Calibri"/>
              <a:cs typeface="Calibri"/>
            </a:endParaRPr>
          </a:p>
        </p:txBody>
      </p:sp>
      <p:pic>
        <p:nvPicPr>
          <p:cNvPr id="4" name="Picture 2" descr="C:\Users\HP\Desktop\LOGO\Logo_2009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9082" y="2057400"/>
            <a:ext cx="3217718" cy="2831592"/>
          </a:xfrm>
          <a:prstGeom prst="rect">
            <a:avLst/>
          </a:prstGeom>
          <a:noFill/>
        </p:spPr>
      </p:pic>
      <p:pic>
        <p:nvPicPr>
          <p:cNvPr id="5" name="Picture 4" descr="AHMET NAZİF ZORLU FEN LİSESİ AİLESİNİN YENİ FERTLERİ, OKULUMUZA HOŞ GELDİNİ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2057400"/>
            <a:ext cx="34290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35279"/>
            <a:ext cx="10515600" cy="43751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2860"/>
              </a:lnSpc>
            </a:pPr>
            <a:r>
              <a:rPr sz="2400" spc="-20" dirty="0"/>
              <a:t>OKULLARIN</a:t>
            </a:r>
            <a:r>
              <a:rPr sz="2400" spc="-90" dirty="0"/>
              <a:t> </a:t>
            </a:r>
            <a:r>
              <a:rPr sz="2400" spc="-60" dirty="0"/>
              <a:t>ORTAK</a:t>
            </a:r>
            <a:r>
              <a:rPr sz="2400" spc="-65" dirty="0"/>
              <a:t> </a:t>
            </a:r>
            <a:r>
              <a:rPr sz="2400" spc="-10" dirty="0"/>
              <a:t>ÇALIŞMA</a:t>
            </a:r>
            <a:r>
              <a:rPr sz="2400" spc="-75" dirty="0"/>
              <a:t> </a:t>
            </a:r>
            <a:r>
              <a:rPr sz="2400" spc="-50" dirty="0"/>
              <a:t>YAPACAKLARI</a:t>
            </a:r>
            <a:r>
              <a:rPr sz="2400" spc="-65" dirty="0"/>
              <a:t> </a:t>
            </a:r>
            <a:r>
              <a:rPr sz="2400" spc="-40" dirty="0"/>
              <a:t>KONU</a:t>
            </a:r>
            <a:r>
              <a:rPr sz="2400" spc="-80" dirty="0"/>
              <a:t> </a:t>
            </a:r>
            <a:r>
              <a:rPr sz="2400" spc="-10" dirty="0"/>
              <a:t>BAŞLIKLARI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762000" y="1321228"/>
            <a:ext cx="10377805" cy="553677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lvl="0"/>
            <a:r>
              <a:rPr lang="tr-TR" sz="2400" dirty="0" smtClean="0">
                <a:solidFill>
                  <a:srgbClr val="FF0000"/>
                </a:solidFill>
              </a:rPr>
              <a:t>1. </a:t>
            </a:r>
            <a:r>
              <a:rPr lang="tr-TR" sz="2400" dirty="0" smtClean="0"/>
              <a:t>Okul </a:t>
            </a:r>
            <a:r>
              <a:rPr lang="tr-TR" sz="2400" dirty="0"/>
              <a:t>ortaklığı etkinlik </a:t>
            </a:r>
            <a:r>
              <a:rPr lang="tr-TR" sz="2400" dirty="0" err="1"/>
              <a:t>proğramı</a:t>
            </a:r>
            <a:r>
              <a:rPr lang="tr-TR" sz="2400" dirty="0"/>
              <a:t> doğrultusunda Mersin Yahya </a:t>
            </a:r>
            <a:r>
              <a:rPr lang="tr-TR" sz="2400" dirty="0" err="1"/>
              <a:t>Akel</a:t>
            </a:r>
            <a:r>
              <a:rPr lang="tr-TR" sz="2400" dirty="0"/>
              <a:t> Fen Lisesi ve Denizli Ahmet Nazif Zorlu Fen Liseleri iletişime geçmişler ve öncelikli olarak ortaklığı yürütme konusunda birer koordinatör belirlenmiştir.</a:t>
            </a:r>
          </a:p>
          <a:p>
            <a:r>
              <a:rPr lang="tr-TR" sz="2400" dirty="0"/>
              <a:t>Mersin Yahya </a:t>
            </a:r>
            <a:r>
              <a:rPr lang="tr-TR" sz="2400" dirty="0" err="1"/>
              <a:t>Akel</a:t>
            </a:r>
            <a:r>
              <a:rPr lang="tr-TR" sz="2400" dirty="0"/>
              <a:t> Fen Lisesi Koordinatör: Sevim ÇELİK (Müdür Baş Yardımcısı) 05054550007</a:t>
            </a:r>
          </a:p>
          <a:p>
            <a:r>
              <a:rPr lang="tr-TR" sz="2400" dirty="0"/>
              <a:t>DENİZLİ Ahmet Nazif ZORLU Fen Lisesi koordinatör : Fatih CAN(Müdür Yardımcısı</a:t>
            </a:r>
            <a:r>
              <a:rPr lang="tr-TR" sz="2400" dirty="0" smtClean="0"/>
              <a:t>)</a:t>
            </a:r>
          </a:p>
          <a:p>
            <a:pPr lvl="0"/>
            <a:r>
              <a:rPr lang="tr-TR" sz="2400" dirty="0" smtClean="0">
                <a:solidFill>
                  <a:srgbClr val="FF0000"/>
                </a:solidFill>
              </a:rPr>
              <a:t>2. </a:t>
            </a:r>
            <a:r>
              <a:rPr lang="tr-TR" sz="2400" dirty="0"/>
              <a:t>Okul ortaklığı içeriği ve yapılacak çalışmalar konusunda iki okulun yönetici ve öğretmenlerinin katılacağı bir bilgilendirme toplantısının Eylül ayı seminer döneminde yapılması kararlaştırıldı.</a:t>
            </a:r>
          </a:p>
          <a:p>
            <a:pPr lvl="0"/>
            <a:r>
              <a:rPr lang="tr-TR" sz="2400" dirty="0" smtClean="0">
                <a:solidFill>
                  <a:srgbClr val="FF0000"/>
                </a:solidFill>
              </a:rPr>
              <a:t>3. </a:t>
            </a:r>
            <a:r>
              <a:rPr lang="tr-TR" sz="2400" dirty="0"/>
              <a:t>Zümre toplantılarının e konferans yöntemiyle  ortak yapılması ve ortak zümre başkanlarını belirlenmesi kararlaştırıldı.</a:t>
            </a:r>
          </a:p>
          <a:p>
            <a:endParaRPr lang="tr-TR" sz="2400" dirty="0"/>
          </a:p>
          <a:p>
            <a:pPr>
              <a:lnSpc>
                <a:spcPct val="100000"/>
              </a:lnSpc>
              <a:spcBef>
                <a:spcPts val="10"/>
              </a:spcBef>
              <a:buAutoNum type="arabicPeriod"/>
            </a:pPr>
            <a:endParaRPr sz="2500" dirty="0" smtClean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35279"/>
            <a:ext cx="10515600" cy="43751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2860"/>
              </a:lnSpc>
            </a:pPr>
            <a:r>
              <a:rPr sz="2400" spc="-20" dirty="0"/>
              <a:t>OKULLARIN</a:t>
            </a:r>
            <a:r>
              <a:rPr sz="2400" spc="-90" dirty="0"/>
              <a:t> </a:t>
            </a:r>
            <a:r>
              <a:rPr sz="2400" spc="-60" dirty="0"/>
              <a:t>ORTAK</a:t>
            </a:r>
            <a:r>
              <a:rPr sz="2400" spc="-65" dirty="0"/>
              <a:t> </a:t>
            </a:r>
            <a:r>
              <a:rPr sz="2400" spc="-10" dirty="0"/>
              <a:t>ÇALIŞMA</a:t>
            </a:r>
            <a:r>
              <a:rPr sz="2400" spc="-75" dirty="0"/>
              <a:t> </a:t>
            </a:r>
            <a:r>
              <a:rPr sz="2400" spc="-50" dirty="0"/>
              <a:t>YAPACAKLARI</a:t>
            </a:r>
            <a:r>
              <a:rPr sz="2400" spc="-65" dirty="0"/>
              <a:t> </a:t>
            </a:r>
            <a:r>
              <a:rPr sz="2400" spc="-40" dirty="0"/>
              <a:t>KONU</a:t>
            </a:r>
            <a:r>
              <a:rPr sz="2400" spc="-80" dirty="0"/>
              <a:t> </a:t>
            </a:r>
            <a:r>
              <a:rPr sz="2400" spc="-10" dirty="0"/>
              <a:t>BAŞLIKLARI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762000" y="1321228"/>
            <a:ext cx="10377805" cy="442877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lvl="0"/>
            <a:r>
              <a:rPr lang="tr-TR" sz="2400" dirty="0">
                <a:solidFill>
                  <a:srgbClr val="FF0000"/>
                </a:solidFill>
              </a:rPr>
              <a:t>4</a:t>
            </a:r>
            <a:r>
              <a:rPr lang="tr-TR" sz="2400" dirty="0" smtClean="0">
                <a:solidFill>
                  <a:srgbClr val="FF0000"/>
                </a:solidFill>
              </a:rPr>
              <a:t>. </a:t>
            </a:r>
            <a:r>
              <a:rPr lang="tr-TR" sz="2400" dirty="0"/>
              <a:t>okulların kurumsal internet sitelerinde ortak okulları ile ilgili bölüm/sekme oluşturulup ortak yapılan çalışmaların paylaşılması kararlaştırıldı.</a:t>
            </a:r>
          </a:p>
          <a:p>
            <a:pPr lvl="0"/>
            <a:r>
              <a:rPr lang="tr-TR" sz="2400" dirty="0" smtClean="0">
                <a:solidFill>
                  <a:srgbClr val="FF0000"/>
                </a:solidFill>
              </a:rPr>
              <a:t>5. </a:t>
            </a:r>
            <a:r>
              <a:rPr lang="tr-TR" sz="2400" dirty="0" smtClean="0"/>
              <a:t>Okul </a:t>
            </a:r>
            <a:r>
              <a:rPr lang="tr-TR" sz="2400" dirty="0"/>
              <a:t>ortaklığı programındaki okullar tarafından yapılacak çalışmalar için hedef ve performans göstergeleri belirtilerek ortak eylem planları hazırlanması.</a:t>
            </a:r>
          </a:p>
          <a:p>
            <a:pPr lvl="0"/>
            <a:r>
              <a:rPr lang="tr-TR" sz="2400" dirty="0" smtClean="0">
                <a:solidFill>
                  <a:srgbClr val="FF0000"/>
                </a:solidFill>
              </a:rPr>
              <a:t>6. </a:t>
            </a:r>
            <a:r>
              <a:rPr lang="tr-TR" sz="2400" dirty="0" smtClean="0"/>
              <a:t>Zümreler </a:t>
            </a:r>
            <a:r>
              <a:rPr lang="tr-TR" sz="2400" dirty="0"/>
              <a:t>bazında Ortak yıllık plan ve ders planı hazırlama ve uygulama yapılması kararlaştırıldı</a:t>
            </a:r>
          </a:p>
          <a:p>
            <a:pPr lvl="0"/>
            <a:r>
              <a:rPr lang="tr-TR" sz="2400" dirty="0" smtClean="0">
                <a:solidFill>
                  <a:srgbClr val="FF0000"/>
                </a:solidFill>
              </a:rPr>
              <a:t>7</a:t>
            </a:r>
            <a:r>
              <a:rPr lang="tr-TR" sz="2400" dirty="0" smtClean="0"/>
              <a:t>. </a:t>
            </a:r>
            <a:r>
              <a:rPr lang="tr-TR" sz="2400" dirty="0" err="1" smtClean="0"/>
              <a:t>Tübitak</a:t>
            </a:r>
            <a:r>
              <a:rPr lang="tr-TR" sz="2400" dirty="0"/>
              <a:t>, e </a:t>
            </a:r>
            <a:r>
              <a:rPr lang="tr-TR" sz="2400" dirty="0" err="1"/>
              <a:t>twinning</a:t>
            </a:r>
            <a:r>
              <a:rPr lang="tr-TR" sz="2400" dirty="0"/>
              <a:t>, </a:t>
            </a:r>
            <a:r>
              <a:rPr lang="tr-TR" sz="2400" dirty="0" err="1"/>
              <a:t>Teknofest</a:t>
            </a:r>
            <a:r>
              <a:rPr lang="tr-TR" sz="2400" dirty="0"/>
              <a:t> v.b proje çalışmalarında ortak proje hazırlama ve işbirliği yapılması kararlaştırıldı.</a:t>
            </a:r>
          </a:p>
          <a:p>
            <a:pPr lvl="0"/>
            <a:endParaRPr lang="tr-TR" sz="2400" dirty="0"/>
          </a:p>
          <a:p>
            <a:pPr>
              <a:lnSpc>
                <a:spcPct val="100000"/>
              </a:lnSpc>
              <a:spcBef>
                <a:spcPts val="10"/>
              </a:spcBef>
              <a:buAutoNum type="arabicPeriod"/>
            </a:pPr>
            <a:endParaRPr sz="2500" dirty="0" smtClean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35279"/>
            <a:ext cx="10515600" cy="43751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2860"/>
              </a:lnSpc>
            </a:pPr>
            <a:r>
              <a:rPr sz="2400" spc="-20" dirty="0"/>
              <a:t>OKULLARIN</a:t>
            </a:r>
            <a:r>
              <a:rPr sz="2400" spc="-90" dirty="0"/>
              <a:t> </a:t>
            </a:r>
            <a:r>
              <a:rPr sz="2400" spc="-60" dirty="0"/>
              <a:t>ORTAK</a:t>
            </a:r>
            <a:r>
              <a:rPr sz="2400" spc="-65" dirty="0"/>
              <a:t> </a:t>
            </a:r>
            <a:r>
              <a:rPr sz="2400" spc="-10" dirty="0"/>
              <a:t>ÇALIŞMA</a:t>
            </a:r>
            <a:r>
              <a:rPr sz="2400" spc="-75" dirty="0"/>
              <a:t> </a:t>
            </a:r>
            <a:r>
              <a:rPr sz="2400" spc="-50" dirty="0"/>
              <a:t>YAPACAKLARI</a:t>
            </a:r>
            <a:r>
              <a:rPr sz="2400" spc="-65" dirty="0"/>
              <a:t> </a:t>
            </a:r>
            <a:r>
              <a:rPr sz="2400" spc="-40" dirty="0"/>
              <a:t>KONU</a:t>
            </a:r>
            <a:r>
              <a:rPr sz="2400" spc="-80" dirty="0"/>
              <a:t> </a:t>
            </a:r>
            <a:r>
              <a:rPr sz="2400" spc="-10" dirty="0"/>
              <a:t>BAŞLIKLARI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762000" y="1321228"/>
            <a:ext cx="10377805" cy="553677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lvl="0"/>
            <a:r>
              <a:rPr lang="tr-TR" sz="2400" dirty="0" smtClean="0">
                <a:solidFill>
                  <a:srgbClr val="FF0000"/>
                </a:solidFill>
              </a:rPr>
              <a:t>8. </a:t>
            </a:r>
            <a:r>
              <a:rPr lang="tr-TR" sz="2400" dirty="0"/>
              <a:t>Öğrenme eksiklikleri ve kayıplarını gidermeye yönelik okul müdürlüklerince gerçekleştirilen çalışmaları planlama ve yürütme ortak bir plan dahilinde yapılacaktır.</a:t>
            </a:r>
          </a:p>
          <a:p>
            <a:pPr lvl="0"/>
            <a:r>
              <a:rPr lang="tr-TR" sz="2400" dirty="0" smtClean="0">
                <a:solidFill>
                  <a:srgbClr val="FF0000"/>
                </a:solidFill>
              </a:rPr>
              <a:t>9. </a:t>
            </a:r>
            <a:r>
              <a:rPr lang="tr-TR" sz="2400" dirty="0" smtClean="0"/>
              <a:t>Ortak </a:t>
            </a:r>
            <a:r>
              <a:rPr lang="tr-TR" sz="2400" dirty="0"/>
              <a:t>sınavlar birlikte hazırlanacak ve sınav sonuçları her iki okulun zümrelerince değerlendirilip, ortak sınav analizleri yapılacaktır.</a:t>
            </a:r>
          </a:p>
          <a:p>
            <a:pPr lvl="0"/>
            <a:r>
              <a:rPr lang="tr-TR" sz="2400" dirty="0" smtClean="0">
                <a:solidFill>
                  <a:srgbClr val="FF0000"/>
                </a:solidFill>
              </a:rPr>
              <a:t>10</a:t>
            </a:r>
            <a:r>
              <a:rPr lang="tr-TR" sz="2400" dirty="0" smtClean="0"/>
              <a:t>. Yükseköğretime </a:t>
            </a:r>
            <a:r>
              <a:rPr lang="tr-TR" sz="2400" dirty="0"/>
              <a:t>geçiş sürecinde okullarda yapılan çalışmalar istişare halinde yürütülecektir. </a:t>
            </a:r>
          </a:p>
          <a:p>
            <a:pPr lvl="0"/>
            <a:r>
              <a:rPr lang="tr-TR" sz="2400" dirty="0" smtClean="0">
                <a:solidFill>
                  <a:srgbClr val="FF0000"/>
                </a:solidFill>
              </a:rPr>
              <a:t>11. </a:t>
            </a:r>
            <a:r>
              <a:rPr lang="tr-TR" sz="2400" dirty="0" smtClean="0"/>
              <a:t>Kulüp </a:t>
            </a:r>
            <a:r>
              <a:rPr lang="tr-TR" sz="2400" dirty="0"/>
              <a:t>faaliyetlerine yönelik ortak çalışmalar hazırlama ve uygulamalar yapılacaktır.</a:t>
            </a:r>
          </a:p>
          <a:p>
            <a:pPr lvl="0"/>
            <a:r>
              <a:rPr lang="tr-TR" sz="2400" dirty="0" smtClean="0">
                <a:solidFill>
                  <a:srgbClr val="FF0000"/>
                </a:solidFill>
              </a:rPr>
              <a:t>12. </a:t>
            </a:r>
            <a:r>
              <a:rPr lang="tr-TR" sz="2400" dirty="0" smtClean="0"/>
              <a:t>Ortak </a:t>
            </a:r>
            <a:r>
              <a:rPr lang="tr-TR" sz="2400" dirty="0"/>
              <a:t>toplum hizmeti çalışmaları ve sosyal sorumluluk projeleri planlama ve gerçekleştirme.</a:t>
            </a:r>
          </a:p>
          <a:p>
            <a:pPr lvl="0"/>
            <a:r>
              <a:rPr lang="tr-TR" sz="2400" dirty="0" smtClean="0">
                <a:solidFill>
                  <a:srgbClr val="FF0000"/>
                </a:solidFill>
              </a:rPr>
              <a:t>13.</a:t>
            </a:r>
            <a:r>
              <a:rPr lang="tr-TR" sz="2400" dirty="0" smtClean="0"/>
              <a:t>Okullarda </a:t>
            </a:r>
            <a:r>
              <a:rPr lang="tr-TR" sz="2400" dirty="0"/>
              <a:t>münazara </a:t>
            </a:r>
            <a:r>
              <a:rPr lang="tr-TR" sz="2400" dirty="0" err="1"/>
              <a:t>klüpleri</a:t>
            </a:r>
            <a:r>
              <a:rPr lang="tr-TR" sz="2400" dirty="0"/>
              <a:t> kurulacak. Bu </a:t>
            </a:r>
            <a:r>
              <a:rPr lang="tr-TR" sz="2400" dirty="0" err="1"/>
              <a:t>klüpler</a:t>
            </a:r>
            <a:r>
              <a:rPr lang="tr-TR" sz="2400" dirty="0"/>
              <a:t> belirlenen konular doğrultusunda on </a:t>
            </a:r>
            <a:r>
              <a:rPr lang="tr-TR" sz="2400" dirty="0" err="1"/>
              <a:t>line</a:t>
            </a:r>
            <a:r>
              <a:rPr lang="tr-TR" sz="2400" dirty="0"/>
              <a:t> ortamda faaliyetler yürüteceklerdir.</a:t>
            </a:r>
          </a:p>
          <a:p>
            <a:pPr>
              <a:lnSpc>
                <a:spcPct val="100000"/>
              </a:lnSpc>
              <a:spcBef>
                <a:spcPts val="10"/>
              </a:spcBef>
              <a:buAutoNum type="arabicPeriod"/>
            </a:pPr>
            <a:endParaRPr sz="2500" dirty="0" smtClean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35279"/>
            <a:ext cx="10515600" cy="43751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2860"/>
              </a:lnSpc>
            </a:pPr>
            <a:r>
              <a:rPr sz="2400" spc="-20" dirty="0"/>
              <a:t>OKULLARIN</a:t>
            </a:r>
            <a:r>
              <a:rPr sz="2400" spc="-90" dirty="0"/>
              <a:t> </a:t>
            </a:r>
            <a:r>
              <a:rPr sz="2400" spc="-60" dirty="0"/>
              <a:t>ORTAK</a:t>
            </a:r>
            <a:r>
              <a:rPr sz="2400" spc="-65" dirty="0"/>
              <a:t> </a:t>
            </a:r>
            <a:r>
              <a:rPr sz="2400" spc="-10" dirty="0"/>
              <a:t>ÇALIŞMA</a:t>
            </a:r>
            <a:r>
              <a:rPr sz="2400" spc="-75" dirty="0"/>
              <a:t> </a:t>
            </a:r>
            <a:r>
              <a:rPr sz="2400" spc="-50" dirty="0"/>
              <a:t>YAPACAKLARI</a:t>
            </a:r>
            <a:r>
              <a:rPr sz="2400" spc="-65" dirty="0"/>
              <a:t> </a:t>
            </a:r>
            <a:r>
              <a:rPr sz="2400" spc="-40" dirty="0"/>
              <a:t>KONU</a:t>
            </a:r>
            <a:r>
              <a:rPr sz="2400" spc="-80" dirty="0"/>
              <a:t> </a:t>
            </a:r>
            <a:r>
              <a:rPr sz="2400" spc="-10" dirty="0"/>
              <a:t>BAŞLIKLARI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762000" y="1321228"/>
            <a:ext cx="10377805" cy="3336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lvl="0"/>
            <a:r>
              <a:rPr lang="tr-TR" sz="2400" dirty="0" smtClean="0">
                <a:solidFill>
                  <a:srgbClr val="FF0000"/>
                </a:solidFill>
              </a:rPr>
              <a:t>14. </a:t>
            </a:r>
            <a:r>
              <a:rPr lang="tr-TR" sz="2400" dirty="0"/>
              <a:t>Yahya </a:t>
            </a:r>
            <a:r>
              <a:rPr lang="tr-TR" sz="2400" dirty="0" err="1"/>
              <a:t>Akel</a:t>
            </a:r>
            <a:r>
              <a:rPr lang="tr-TR" sz="2400" dirty="0"/>
              <a:t> Fen Lisesinin web sitesinde bulunan içimizdeki yazarlar bölümüne  Ahmet Nazif ZORLU Fen Lisesinin öğretmen ve öğrencilerinin de yazı yazmaları sağlanarak yayınlanacaktır.</a:t>
            </a:r>
          </a:p>
          <a:p>
            <a:pPr lvl="0"/>
            <a:r>
              <a:rPr lang="tr-TR" sz="2400" dirty="0" smtClean="0">
                <a:solidFill>
                  <a:srgbClr val="FF0000"/>
                </a:solidFill>
              </a:rPr>
              <a:t>15</a:t>
            </a:r>
            <a:r>
              <a:rPr lang="tr-TR" sz="2400" dirty="0" smtClean="0"/>
              <a:t>. Alanında </a:t>
            </a:r>
            <a:r>
              <a:rPr lang="tr-TR" sz="2400" dirty="0"/>
              <a:t>uzman kişilerin katıldığı ortak e konferans, söyleşi gibi faaliyetler düzenlenecek, bu faaliyetlere her iki okulun öğrenci ve velilerinin katılımları sağlanacaktır.</a:t>
            </a:r>
          </a:p>
          <a:p>
            <a:r>
              <a:rPr lang="tr-TR" sz="2400" dirty="0"/>
              <a:t> </a:t>
            </a:r>
          </a:p>
          <a:p>
            <a:r>
              <a:rPr lang="tr-TR" sz="2400" dirty="0"/>
              <a:t>    </a:t>
            </a:r>
            <a:r>
              <a:rPr lang="tr-TR" sz="2400" dirty="0" smtClean="0"/>
              <a:t> </a:t>
            </a:r>
            <a:r>
              <a:rPr lang="tr-TR" sz="2400" dirty="0"/>
              <a:t>Bayram ÇELİK                       </a:t>
            </a:r>
            <a:r>
              <a:rPr lang="tr-TR" sz="2400" dirty="0" smtClean="0"/>
              <a:t>                       Osman </a:t>
            </a:r>
            <a:r>
              <a:rPr lang="tr-TR" sz="2400" dirty="0"/>
              <a:t>Nuri DİNÇER</a:t>
            </a:r>
          </a:p>
          <a:p>
            <a:r>
              <a:rPr lang="tr-TR" sz="2400" dirty="0"/>
              <a:t>Yahya </a:t>
            </a:r>
            <a:r>
              <a:rPr lang="tr-TR" sz="2400" dirty="0" err="1"/>
              <a:t>Akel</a:t>
            </a:r>
            <a:r>
              <a:rPr lang="tr-TR" sz="2400" dirty="0"/>
              <a:t> Fen Lisesi Müdürü         </a:t>
            </a:r>
            <a:r>
              <a:rPr lang="tr-TR" sz="2400" dirty="0" smtClean="0"/>
              <a:t> </a:t>
            </a:r>
            <a:r>
              <a:rPr lang="tr-TR" sz="2400" dirty="0"/>
              <a:t>Ahmet Nazif ZORLU Fen Lisesi Müdürü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6299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0" tIns="2095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65"/>
              </a:spcBef>
            </a:pPr>
            <a:r>
              <a:rPr sz="3200" spc="-25" dirty="0"/>
              <a:t>PROGRAMIN</a:t>
            </a:r>
            <a:r>
              <a:rPr sz="3200" spc="-130" dirty="0"/>
              <a:t> </a:t>
            </a:r>
            <a:r>
              <a:rPr sz="3200" spc="-20" dirty="0"/>
              <a:t>AMACI</a:t>
            </a:r>
            <a:endParaRPr sz="320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12700" marR="5080" indent="914400" algn="just">
              <a:lnSpc>
                <a:spcPct val="80000"/>
              </a:lnSpc>
              <a:spcBef>
                <a:spcPts val="765"/>
              </a:spcBef>
            </a:pPr>
            <a:r>
              <a:rPr i="1" dirty="0">
                <a:solidFill>
                  <a:srgbClr val="000000"/>
                </a:solidFill>
              </a:rPr>
              <a:t>Bu</a:t>
            </a:r>
            <a:r>
              <a:rPr i="1" spc="180" dirty="0">
                <a:solidFill>
                  <a:srgbClr val="000000"/>
                </a:solidFill>
              </a:rPr>
              <a:t> </a:t>
            </a:r>
            <a:r>
              <a:rPr i="1" dirty="0">
                <a:solidFill>
                  <a:srgbClr val="000000"/>
                </a:solidFill>
              </a:rPr>
              <a:t>program</a:t>
            </a:r>
            <a:r>
              <a:rPr i="1" spc="175" dirty="0">
                <a:solidFill>
                  <a:srgbClr val="000000"/>
                </a:solidFill>
              </a:rPr>
              <a:t> </a:t>
            </a:r>
            <a:r>
              <a:rPr i="1" dirty="0">
                <a:solidFill>
                  <a:srgbClr val="000000"/>
                </a:solidFill>
              </a:rPr>
              <a:t>ile</a:t>
            </a:r>
            <a:r>
              <a:rPr i="1" spc="170" dirty="0">
                <a:solidFill>
                  <a:srgbClr val="000000"/>
                </a:solidFill>
              </a:rPr>
              <a:t> </a:t>
            </a:r>
            <a:r>
              <a:rPr i="1" dirty="0">
                <a:solidFill>
                  <a:srgbClr val="000000"/>
                </a:solidFill>
              </a:rPr>
              <a:t>okullar</a:t>
            </a:r>
            <a:r>
              <a:rPr i="1" spc="175" dirty="0">
                <a:solidFill>
                  <a:srgbClr val="000000"/>
                </a:solidFill>
              </a:rPr>
              <a:t> </a:t>
            </a:r>
            <a:r>
              <a:rPr i="1" dirty="0">
                <a:solidFill>
                  <a:srgbClr val="000000"/>
                </a:solidFill>
              </a:rPr>
              <a:t>arasındaki</a:t>
            </a:r>
            <a:r>
              <a:rPr i="1" spc="170" dirty="0">
                <a:solidFill>
                  <a:srgbClr val="000000"/>
                </a:solidFill>
              </a:rPr>
              <a:t> </a:t>
            </a:r>
            <a:r>
              <a:rPr i="1" dirty="0">
                <a:solidFill>
                  <a:srgbClr val="000000"/>
                </a:solidFill>
              </a:rPr>
              <a:t>iş</a:t>
            </a:r>
            <a:r>
              <a:rPr i="1" spc="180" dirty="0">
                <a:solidFill>
                  <a:srgbClr val="000000"/>
                </a:solidFill>
              </a:rPr>
              <a:t> </a:t>
            </a:r>
            <a:r>
              <a:rPr i="1" dirty="0">
                <a:solidFill>
                  <a:srgbClr val="000000"/>
                </a:solidFill>
              </a:rPr>
              <a:t>birliği</a:t>
            </a:r>
            <a:r>
              <a:rPr i="1" spc="175" dirty="0">
                <a:solidFill>
                  <a:srgbClr val="000000"/>
                </a:solidFill>
              </a:rPr>
              <a:t> </a:t>
            </a:r>
            <a:r>
              <a:rPr i="1" dirty="0">
                <a:solidFill>
                  <a:srgbClr val="000000"/>
                </a:solidFill>
              </a:rPr>
              <a:t>ve</a:t>
            </a:r>
            <a:r>
              <a:rPr i="1" spc="175" dirty="0">
                <a:solidFill>
                  <a:srgbClr val="000000"/>
                </a:solidFill>
              </a:rPr>
              <a:t> </a:t>
            </a:r>
            <a:r>
              <a:rPr i="1" dirty="0">
                <a:solidFill>
                  <a:srgbClr val="000000"/>
                </a:solidFill>
              </a:rPr>
              <a:t>desteği</a:t>
            </a:r>
            <a:r>
              <a:rPr i="1" spc="170" dirty="0">
                <a:solidFill>
                  <a:srgbClr val="000000"/>
                </a:solidFill>
              </a:rPr>
              <a:t> </a:t>
            </a:r>
            <a:r>
              <a:rPr i="1" spc="-10" dirty="0">
                <a:solidFill>
                  <a:srgbClr val="000000"/>
                </a:solidFill>
              </a:rPr>
              <a:t>artırarak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eğitim</a:t>
            </a:r>
            <a:r>
              <a:rPr spc="14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öğretim</a:t>
            </a:r>
            <a:r>
              <a:rPr spc="15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sürecine</a:t>
            </a:r>
            <a:r>
              <a:rPr spc="15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katkı</a:t>
            </a:r>
            <a:r>
              <a:rPr spc="16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sağlamak,</a:t>
            </a:r>
            <a:r>
              <a:rPr spc="15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üreten</a:t>
            </a:r>
            <a:r>
              <a:rPr spc="16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ve</a:t>
            </a:r>
            <a:r>
              <a:rPr spc="16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paylaşan</a:t>
            </a:r>
            <a:r>
              <a:rPr spc="15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dinamik </a:t>
            </a:r>
            <a:r>
              <a:rPr dirty="0">
                <a:solidFill>
                  <a:srgbClr val="000000"/>
                </a:solidFill>
              </a:rPr>
              <a:t>okullar</a:t>
            </a:r>
            <a:r>
              <a:rPr spc="20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anlayışını</a:t>
            </a:r>
            <a:r>
              <a:rPr spc="20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geliştirmek,</a:t>
            </a:r>
            <a:r>
              <a:rPr spc="21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öğrenciler</a:t>
            </a:r>
            <a:r>
              <a:rPr spc="19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arasında</a:t>
            </a:r>
            <a:r>
              <a:rPr spc="204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bilgi,</a:t>
            </a:r>
            <a:r>
              <a:rPr spc="2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kültür,</a:t>
            </a:r>
            <a:r>
              <a:rPr spc="19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sevgi, </a:t>
            </a:r>
            <a:r>
              <a:rPr dirty="0">
                <a:solidFill>
                  <a:srgbClr val="000000"/>
                </a:solidFill>
              </a:rPr>
              <a:t>saygı,</a:t>
            </a:r>
            <a:r>
              <a:rPr spc="240" dirty="0">
                <a:solidFill>
                  <a:srgbClr val="000000"/>
                </a:solidFill>
              </a:rPr>
              <a:t>  </a:t>
            </a:r>
            <a:r>
              <a:rPr dirty="0">
                <a:solidFill>
                  <a:srgbClr val="000000"/>
                </a:solidFill>
              </a:rPr>
              <a:t>sosyal</a:t>
            </a:r>
            <a:r>
              <a:rPr spc="245" dirty="0">
                <a:solidFill>
                  <a:srgbClr val="000000"/>
                </a:solidFill>
              </a:rPr>
              <a:t>  </a:t>
            </a:r>
            <a:r>
              <a:rPr dirty="0">
                <a:solidFill>
                  <a:srgbClr val="000000"/>
                </a:solidFill>
              </a:rPr>
              <a:t>sorumluluk,</a:t>
            </a:r>
            <a:r>
              <a:rPr spc="235" dirty="0">
                <a:solidFill>
                  <a:srgbClr val="000000"/>
                </a:solidFill>
              </a:rPr>
              <a:t>  </a:t>
            </a:r>
            <a:r>
              <a:rPr dirty="0">
                <a:solidFill>
                  <a:srgbClr val="000000"/>
                </a:solidFill>
              </a:rPr>
              <a:t>yardımlaşma,</a:t>
            </a:r>
            <a:r>
              <a:rPr spc="245" dirty="0">
                <a:solidFill>
                  <a:srgbClr val="000000"/>
                </a:solidFill>
              </a:rPr>
              <a:t>  </a:t>
            </a:r>
            <a:r>
              <a:rPr dirty="0">
                <a:solidFill>
                  <a:srgbClr val="000000"/>
                </a:solidFill>
              </a:rPr>
              <a:t>dayanışma</a:t>
            </a:r>
            <a:r>
              <a:rPr spc="240" dirty="0">
                <a:solidFill>
                  <a:srgbClr val="000000"/>
                </a:solidFill>
              </a:rPr>
              <a:t>  </a:t>
            </a:r>
            <a:r>
              <a:rPr dirty="0">
                <a:solidFill>
                  <a:srgbClr val="000000"/>
                </a:solidFill>
              </a:rPr>
              <a:t>gibi</a:t>
            </a:r>
            <a:r>
              <a:rPr spc="240" dirty="0">
                <a:solidFill>
                  <a:srgbClr val="000000"/>
                </a:solidFill>
              </a:rPr>
              <a:t>  </a:t>
            </a:r>
            <a:r>
              <a:rPr spc="-10" dirty="0">
                <a:solidFill>
                  <a:srgbClr val="000000"/>
                </a:solidFill>
              </a:rPr>
              <a:t>konuları </a:t>
            </a:r>
            <a:r>
              <a:rPr dirty="0">
                <a:solidFill>
                  <a:srgbClr val="000000"/>
                </a:solidFill>
              </a:rPr>
              <a:t>paylaşmak</a:t>
            </a:r>
            <a:r>
              <a:rPr spc="254" dirty="0">
                <a:solidFill>
                  <a:srgbClr val="000000"/>
                </a:solidFill>
              </a:rPr>
              <a:t>  </a:t>
            </a:r>
            <a:r>
              <a:rPr dirty="0">
                <a:solidFill>
                  <a:srgbClr val="000000"/>
                </a:solidFill>
              </a:rPr>
              <a:t>ve</a:t>
            </a:r>
            <a:r>
              <a:rPr spc="270" dirty="0">
                <a:solidFill>
                  <a:srgbClr val="000000"/>
                </a:solidFill>
              </a:rPr>
              <a:t>  </a:t>
            </a:r>
            <a:r>
              <a:rPr dirty="0">
                <a:solidFill>
                  <a:srgbClr val="000000"/>
                </a:solidFill>
              </a:rPr>
              <a:t>geliştirmek</a:t>
            </a:r>
            <a:r>
              <a:rPr spc="270" dirty="0">
                <a:solidFill>
                  <a:srgbClr val="000000"/>
                </a:solidFill>
              </a:rPr>
              <a:t>  </a:t>
            </a:r>
            <a:r>
              <a:rPr dirty="0">
                <a:solidFill>
                  <a:srgbClr val="000000"/>
                </a:solidFill>
              </a:rPr>
              <a:t>özellikle</a:t>
            </a:r>
            <a:r>
              <a:rPr spc="270" dirty="0">
                <a:solidFill>
                  <a:srgbClr val="000000"/>
                </a:solidFill>
              </a:rPr>
              <a:t>  </a:t>
            </a:r>
            <a:r>
              <a:rPr dirty="0"/>
              <a:t>okullar</a:t>
            </a:r>
            <a:r>
              <a:rPr spc="270" dirty="0"/>
              <a:t>  </a:t>
            </a:r>
            <a:r>
              <a:rPr dirty="0"/>
              <a:t>arasındaki</a:t>
            </a:r>
            <a:r>
              <a:rPr spc="265" dirty="0"/>
              <a:t>  </a:t>
            </a:r>
            <a:r>
              <a:rPr spc="-10" dirty="0"/>
              <a:t>farklılıklar </a:t>
            </a:r>
            <a:r>
              <a:rPr dirty="0"/>
              <a:t>azaltılarak</a:t>
            </a:r>
            <a:r>
              <a:rPr spc="-90" dirty="0"/>
              <a:t> </a:t>
            </a:r>
            <a:r>
              <a:rPr dirty="0"/>
              <a:t>fırsat</a:t>
            </a:r>
            <a:r>
              <a:rPr spc="-90" dirty="0"/>
              <a:t> </a:t>
            </a:r>
            <a:r>
              <a:rPr dirty="0"/>
              <a:t>eşitliğine</a:t>
            </a:r>
            <a:r>
              <a:rPr spc="-75" dirty="0"/>
              <a:t> </a:t>
            </a:r>
            <a:r>
              <a:rPr dirty="0"/>
              <a:t>katkı</a:t>
            </a:r>
            <a:r>
              <a:rPr spc="450" dirty="0"/>
              <a:t> </a:t>
            </a:r>
            <a:r>
              <a:rPr spc="-10" dirty="0">
                <a:solidFill>
                  <a:srgbClr val="000000"/>
                </a:solidFill>
              </a:rPr>
              <a:t>amaçlanmaktadır.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6299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4385"/>
              </a:lnSpc>
            </a:pPr>
            <a:r>
              <a:rPr sz="4000" spc="-55" dirty="0"/>
              <a:t>PROGRAMIN</a:t>
            </a:r>
            <a:r>
              <a:rPr sz="4000" spc="-150" dirty="0"/>
              <a:t> </a:t>
            </a:r>
            <a:r>
              <a:rPr sz="4000" spc="-10" dirty="0"/>
              <a:t>KAPSAMI</a:t>
            </a:r>
            <a:endParaRPr sz="400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12700" marR="5080" indent="914400" algn="just">
              <a:lnSpc>
                <a:spcPct val="80000"/>
              </a:lnSpc>
              <a:spcBef>
                <a:spcPts val="765"/>
              </a:spcBef>
            </a:pPr>
            <a:r>
              <a:rPr i="1" dirty="0">
                <a:solidFill>
                  <a:srgbClr val="000000"/>
                </a:solidFill>
              </a:rPr>
              <a:t>Okul</a:t>
            </a:r>
            <a:r>
              <a:rPr i="1" spc="254" dirty="0">
                <a:solidFill>
                  <a:srgbClr val="000000"/>
                </a:solidFill>
              </a:rPr>
              <a:t> </a:t>
            </a:r>
            <a:r>
              <a:rPr i="1" dirty="0">
                <a:solidFill>
                  <a:srgbClr val="000000"/>
                </a:solidFill>
              </a:rPr>
              <a:t>ortaklığı</a:t>
            </a:r>
            <a:r>
              <a:rPr i="1" spc="260" dirty="0">
                <a:solidFill>
                  <a:srgbClr val="000000"/>
                </a:solidFill>
              </a:rPr>
              <a:t> </a:t>
            </a:r>
            <a:r>
              <a:rPr i="1" dirty="0">
                <a:solidFill>
                  <a:srgbClr val="000000"/>
                </a:solidFill>
              </a:rPr>
              <a:t>programı</a:t>
            </a:r>
            <a:r>
              <a:rPr i="1" spc="254" dirty="0">
                <a:solidFill>
                  <a:srgbClr val="000000"/>
                </a:solidFill>
              </a:rPr>
              <a:t> </a:t>
            </a:r>
            <a:r>
              <a:rPr i="1" dirty="0">
                <a:solidFill>
                  <a:srgbClr val="000000"/>
                </a:solidFill>
              </a:rPr>
              <a:t>kapsamında</a:t>
            </a:r>
            <a:r>
              <a:rPr i="1" spc="245" dirty="0">
                <a:solidFill>
                  <a:srgbClr val="000000"/>
                </a:solidFill>
              </a:rPr>
              <a:t> </a:t>
            </a:r>
            <a:r>
              <a:rPr i="1" dirty="0">
                <a:solidFill>
                  <a:srgbClr val="000000"/>
                </a:solidFill>
              </a:rPr>
              <a:t>okullar</a:t>
            </a:r>
            <a:r>
              <a:rPr i="1" spc="260" dirty="0">
                <a:solidFill>
                  <a:srgbClr val="000000"/>
                </a:solidFill>
              </a:rPr>
              <a:t> </a:t>
            </a:r>
            <a:r>
              <a:rPr i="1" dirty="0">
                <a:solidFill>
                  <a:srgbClr val="000000"/>
                </a:solidFill>
              </a:rPr>
              <a:t>bilgi</a:t>
            </a:r>
            <a:r>
              <a:rPr i="1" spc="265" dirty="0">
                <a:solidFill>
                  <a:srgbClr val="000000"/>
                </a:solidFill>
              </a:rPr>
              <a:t> </a:t>
            </a:r>
            <a:r>
              <a:rPr i="1" dirty="0">
                <a:solidFill>
                  <a:srgbClr val="000000"/>
                </a:solidFill>
              </a:rPr>
              <a:t>paylaşımı</a:t>
            </a:r>
            <a:r>
              <a:rPr i="1" spc="245" dirty="0">
                <a:solidFill>
                  <a:srgbClr val="000000"/>
                </a:solidFill>
              </a:rPr>
              <a:t> </a:t>
            </a:r>
            <a:r>
              <a:rPr i="1" spc="-25" dirty="0">
                <a:solidFill>
                  <a:srgbClr val="000000"/>
                </a:solidFill>
              </a:rPr>
              <a:t>ve</a:t>
            </a:r>
            <a:r>
              <a:rPr spc="-2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ortak</a:t>
            </a:r>
            <a:r>
              <a:rPr spc="56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çalışmalar</a:t>
            </a:r>
            <a:r>
              <a:rPr spc="57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yapmalı,</a:t>
            </a:r>
            <a:r>
              <a:rPr spc="57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çevrim</a:t>
            </a:r>
            <a:r>
              <a:rPr spc="57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içi</a:t>
            </a:r>
            <a:r>
              <a:rPr spc="56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ya</a:t>
            </a:r>
            <a:r>
              <a:rPr spc="57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da</a:t>
            </a:r>
            <a:r>
              <a:rPr spc="57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yüz</a:t>
            </a:r>
            <a:r>
              <a:rPr spc="55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yüze</a:t>
            </a:r>
            <a:r>
              <a:rPr spc="56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toplantılar</a:t>
            </a:r>
            <a:r>
              <a:rPr spc="570" dirty="0">
                <a:solidFill>
                  <a:srgbClr val="000000"/>
                </a:solidFill>
              </a:rPr>
              <a:t> </a:t>
            </a:r>
            <a:r>
              <a:rPr spc="-25" dirty="0">
                <a:solidFill>
                  <a:srgbClr val="000000"/>
                </a:solidFill>
              </a:rPr>
              <a:t>ve </a:t>
            </a:r>
            <a:r>
              <a:rPr dirty="0">
                <a:solidFill>
                  <a:srgbClr val="000000"/>
                </a:solidFill>
              </a:rPr>
              <a:t>buluşmalar</a:t>
            </a:r>
            <a:r>
              <a:rPr spc="42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gerçekleştirmelidir.</a:t>
            </a:r>
            <a:r>
              <a:rPr spc="450" dirty="0">
                <a:solidFill>
                  <a:srgbClr val="000000"/>
                </a:solidFill>
              </a:rPr>
              <a:t> </a:t>
            </a:r>
            <a:r>
              <a:rPr dirty="0"/>
              <a:t>Akademik,</a:t>
            </a:r>
            <a:r>
              <a:rPr spc="440" dirty="0"/>
              <a:t> </a:t>
            </a:r>
            <a:r>
              <a:rPr dirty="0"/>
              <a:t>sosyal,</a:t>
            </a:r>
            <a:r>
              <a:rPr spc="455" dirty="0"/>
              <a:t> </a:t>
            </a:r>
            <a:r>
              <a:rPr dirty="0"/>
              <a:t>kültürel,</a:t>
            </a:r>
            <a:r>
              <a:rPr spc="455" dirty="0"/>
              <a:t> </a:t>
            </a:r>
            <a:r>
              <a:rPr spc="-10" dirty="0"/>
              <a:t>sanatsal </a:t>
            </a:r>
            <a:r>
              <a:rPr dirty="0"/>
              <a:t>vb. alanlarda</a:t>
            </a:r>
            <a:r>
              <a:rPr spc="5" dirty="0"/>
              <a:t> </a:t>
            </a:r>
            <a:r>
              <a:rPr dirty="0"/>
              <a:t>başarılı</a:t>
            </a:r>
            <a:r>
              <a:rPr spc="-5" dirty="0"/>
              <a:t> </a:t>
            </a:r>
            <a:r>
              <a:rPr dirty="0"/>
              <a:t>uygulama</a:t>
            </a:r>
            <a:r>
              <a:rPr spc="10" dirty="0"/>
              <a:t> </a:t>
            </a:r>
            <a:r>
              <a:rPr dirty="0"/>
              <a:t>örnekleri</a:t>
            </a:r>
            <a:r>
              <a:rPr spc="10" dirty="0"/>
              <a:t> </a:t>
            </a:r>
            <a:r>
              <a:rPr dirty="0"/>
              <a:t>olan</a:t>
            </a:r>
            <a:r>
              <a:rPr spc="10" dirty="0"/>
              <a:t> </a:t>
            </a:r>
            <a:r>
              <a:rPr spc="-10" dirty="0"/>
              <a:t>okullar,</a:t>
            </a:r>
            <a:r>
              <a:rPr spc="15" dirty="0"/>
              <a:t> </a:t>
            </a:r>
            <a:r>
              <a:rPr dirty="0"/>
              <a:t>ortak</a:t>
            </a:r>
            <a:r>
              <a:rPr spc="15" dirty="0"/>
              <a:t> </a:t>
            </a:r>
            <a:r>
              <a:rPr dirty="0"/>
              <a:t>okulu </a:t>
            </a:r>
            <a:r>
              <a:rPr spc="-25" dirty="0"/>
              <a:t>ile </a:t>
            </a:r>
            <a:r>
              <a:rPr dirty="0"/>
              <a:t>çalışılacak</a:t>
            </a:r>
            <a:r>
              <a:rPr spc="130" dirty="0"/>
              <a:t>  </a:t>
            </a:r>
            <a:r>
              <a:rPr dirty="0"/>
              <a:t>konulara</a:t>
            </a:r>
            <a:r>
              <a:rPr spc="145" dirty="0"/>
              <a:t>  </a:t>
            </a:r>
            <a:r>
              <a:rPr dirty="0"/>
              <a:t>uygun</a:t>
            </a:r>
            <a:r>
              <a:rPr spc="140" dirty="0"/>
              <a:t>  </a:t>
            </a:r>
            <a:r>
              <a:rPr dirty="0"/>
              <a:t>olacak</a:t>
            </a:r>
            <a:r>
              <a:rPr spc="135" dirty="0"/>
              <a:t>  </a:t>
            </a:r>
            <a:r>
              <a:rPr dirty="0"/>
              <a:t>şekilde</a:t>
            </a:r>
            <a:r>
              <a:rPr spc="140" dirty="0"/>
              <a:t>  </a:t>
            </a:r>
            <a:r>
              <a:rPr dirty="0"/>
              <a:t>yazılı,</a:t>
            </a:r>
            <a:r>
              <a:rPr spc="140" dirty="0"/>
              <a:t>  </a:t>
            </a:r>
            <a:r>
              <a:rPr dirty="0"/>
              <a:t>görsel</a:t>
            </a:r>
            <a:r>
              <a:rPr spc="130" dirty="0"/>
              <a:t>  </a:t>
            </a:r>
            <a:r>
              <a:rPr dirty="0"/>
              <a:t>ve</a:t>
            </a:r>
            <a:r>
              <a:rPr spc="135" dirty="0"/>
              <a:t>  </a:t>
            </a:r>
            <a:r>
              <a:rPr spc="-10" dirty="0"/>
              <a:t>dijital </a:t>
            </a:r>
            <a:r>
              <a:rPr dirty="0"/>
              <a:t>materyal</a:t>
            </a:r>
            <a:r>
              <a:rPr spc="-75" dirty="0"/>
              <a:t> </a:t>
            </a:r>
            <a:r>
              <a:rPr dirty="0"/>
              <a:t>vb.</a:t>
            </a:r>
            <a:r>
              <a:rPr spc="-75" dirty="0"/>
              <a:t> </a:t>
            </a:r>
            <a:r>
              <a:rPr spc="-10" dirty="0"/>
              <a:t>kaynakları</a:t>
            </a:r>
            <a:r>
              <a:rPr spc="-75" dirty="0"/>
              <a:t> </a:t>
            </a:r>
            <a:r>
              <a:rPr spc="-10" dirty="0"/>
              <a:t>paylaşmalıdır</a:t>
            </a:r>
            <a:r>
              <a:rPr spc="-10" dirty="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163068"/>
            <a:ext cx="10515600" cy="6191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0" tIns="107314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844"/>
              </a:spcBef>
            </a:pPr>
            <a:r>
              <a:rPr sz="2200" i="1" spc="-20" dirty="0">
                <a:latin typeface="Calibri Light"/>
                <a:cs typeface="Calibri Light"/>
              </a:rPr>
              <a:t>OKUL</a:t>
            </a:r>
            <a:r>
              <a:rPr sz="2200" i="1" spc="-70" dirty="0">
                <a:latin typeface="Calibri Light"/>
                <a:cs typeface="Calibri Light"/>
              </a:rPr>
              <a:t> </a:t>
            </a:r>
            <a:r>
              <a:rPr sz="2200" i="1" spc="-50" dirty="0">
                <a:latin typeface="Calibri Light"/>
                <a:cs typeface="Calibri Light"/>
              </a:rPr>
              <a:t>ORTAKLIĞI</a:t>
            </a:r>
            <a:r>
              <a:rPr sz="2200" i="1" spc="-70" dirty="0">
                <a:latin typeface="Calibri Light"/>
                <a:cs typeface="Calibri Light"/>
              </a:rPr>
              <a:t> </a:t>
            </a:r>
            <a:r>
              <a:rPr sz="2200" i="1" spc="-30" dirty="0">
                <a:latin typeface="Calibri Light"/>
                <a:cs typeface="Calibri Light"/>
              </a:rPr>
              <a:t>PROGRAMI</a:t>
            </a:r>
            <a:r>
              <a:rPr sz="2200" i="1" spc="-65" dirty="0">
                <a:latin typeface="Calibri Light"/>
                <a:cs typeface="Calibri Light"/>
              </a:rPr>
              <a:t> </a:t>
            </a:r>
            <a:r>
              <a:rPr sz="2200" i="1" spc="-35" dirty="0">
                <a:latin typeface="Calibri Light"/>
                <a:cs typeface="Calibri Light"/>
              </a:rPr>
              <a:t>KAPSAMINDAKİ</a:t>
            </a:r>
            <a:r>
              <a:rPr sz="2200" i="1" spc="-75" dirty="0">
                <a:latin typeface="Calibri Light"/>
                <a:cs typeface="Calibri Light"/>
              </a:rPr>
              <a:t> </a:t>
            </a:r>
            <a:r>
              <a:rPr sz="2200" i="1" spc="-30" dirty="0">
                <a:latin typeface="Calibri Light"/>
                <a:cs typeface="Calibri Light"/>
              </a:rPr>
              <a:t>OKULLARIN</a:t>
            </a:r>
            <a:r>
              <a:rPr sz="2200" i="1" spc="-80" dirty="0">
                <a:latin typeface="Calibri Light"/>
                <a:cs typeface="Calibri Light"/>
              </a:rPr>
              <a:t> </a:t>
            </a:r>
            <a:r>
              <a:rPr sz="2200" i="1" spc="-60" dirty="0">
                <a:latin typeface="Calibri Light"/>
                <a:cs typeface="Calibri Light"/>
              </a:rPr>
              <a:t>YAPACAKLARI</a:t>
            </a:r>
            <a:r>
              <a:rPr sz="2200" i="1" spc="-65" dirty="0">
                <a:latin typeface="Calibri Light"/>
                <a:cs typeface="Calibri Light"/>
              </a:rPr>
              <a:t> </a:t>
            </a:r>
            <a:r>
              <a:rPr sz="2200" i="1" spc="-10" dirty="0">
                <a:latin typeface="Calibri Light"/>
                <a:cs typeface="Calibri Light"/>
              </a:rPr>
              <a:t>FAALİYETLER1;</a:t>
            </a:r>
            <a:endParaRPr sz="22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871169"/>
            <a:ext cx="10356215" cy="50177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241935" algn="l"/>
              </a:tabLst>
            </a:pPr>
            <a:r>
              <a:rPr sz="2000" b="1" dirty="0">
                <a:latin typeface="Calibri"/>
                <a:cs typeface="Calibri"/>
              </a:rPr>
              <a:t>Etkinlik</a:t>
            </a:r>
            <a:r>
              <a:rPr sz="2000" b="1" spc="-6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takviminde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belirtilen</a:t>
            </a:r>
            <a:r>
              <a:rPr sz="2000" b="1" spc="38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iş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ve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işlemlerin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yapılması,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3000" dirty="0">
              <a:latin typeface="Calibri"/>
              <a:cs typeface="Calibri"/>
            </a:endParaRPr>
          </a:p>
          <a:p>
            <a:pPr marL="241300" marR="187325" indent="-229235">
              <a:lnSpc>
                <a:spcPct val="70000"/>
              </a:lnSpc>
              <a:buFont typeface="Wingdings"/>
              <a:buChar char=""/>
              <a:tabLst>
                <a:tab pos="241935" algn="l"/>
              </a:tabLst>
            </a:pPr>
            <a:r>
              <a:rPr sz="2000" dirty="0">
                <a:latin typeface="Calibri"/>
                <a:cs typeface="Calibri"/>
              </a:rPr>
              <a:t>Okul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ortaklığı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programındaki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okullar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arasında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belirlenecek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konu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başlıklarında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çevrim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içi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ya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yüz </a:t>
            </a:r>
            <a:r>
              <a:rPr sz="2000" dirty="0">
                <a:latin typeface="Calibri"/>
                <a:cs typeface="Calibri"/>
              </a:rPr>
              <a:t>yüze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bilgi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paylaşımlarının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ortak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uygulamaların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yapılması,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000" dirty="0">
              <a:latin typeface="Calibri"/>
              <a:cs typeface="Calibri"/>
            </a:endParaRPr>
          </a:p>
          <a:p>
            <a:pPr marL="241300" marR="5080" indent="-229235">
              <a:lnSpc>
                <a:spcPct val="70000"/>
              </a:lnSpc>
              <a:spcBef>
                <a:spcPts val="1245"/>
              </a:spcBef>
              <a:buFont typeface="Wingdings"/>
              <a:buChar char=""/>
              <a:tabLst>
                <a:tab pos="241935" algn="l"/>
              </a:tabLst>
            </a:pPr>
            <a:r>
              <a:rPr sz="2000" b="1" dirty="0">
                <a:latin typeface="Calibri"/>
                <a:cs typeface="Calibri"/>
              </a:rPr>
              <a:t>Ortak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okul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koordinatörlerinin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belirlenmesi,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ortak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zümre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toplantılarının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yapılması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ve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ortak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zümre </a:t>
            </a:r>
            <a:r>
              <a:rPr sz="2000" b="1" dirty="0">
                <a:latin typeface="Calibri"/>
                <a:cs typeface="Calibri"/>
              </a:rPr>
              <a:t>başkanlarının</a:t>
            </a:r>
            <a:r>
              <a:rPr sz="2000" b="1" spc="-7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belirlenmesi,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400" dirty="0">
              <a:latin typeface="Calibri"/>
              <a:cs typeface="Calibri"/>
            </a:endParaRPr>
          </a:p>
          <a:p>
            <a:pPr marL="241300" indent="-229235">
              <a:lnSpc>
                <a:spcPts val="2039"/>
              </a:lnSpc>
              <a:buFont typeface="Wingdings"/>
              <a:buChar char=""/>
              <a:tabLst>
                <a:tab pos="241935" algn="l"/>
              </a:tabLst>
            </a:pPr>
            <a:r>
              <a:rPr sz="2000" dirty="0">
                <a:latin typeface="Calibri"/>
                <a:cs typeface="Calibri"/>
              </a:rPr>
              <a:t>Okul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ortaklığı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programındaki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okulların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kurumsal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internet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sitelerinde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ortak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okulları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ile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ilgili</a:t>
            </a:r>
            <a:endParaRPr sz="2000" dirty="0">
              <a:latin typeface="Calibri"/>
              <a:cs typeface="Calibri"/>
            </a:endParaRPr>
          </a:p>
          <a:p>
            <a:pPr marL="241300">
              <a:lnSpc>
                <a:spcPts val="2039"/>
              </a:lnSpc>
            </a:pPr>
            <a:r>
              <a:rPr sz="2000" dirty="0">
                <a:latin typeface="Calibri"/>
                <a:cs typeface="Calibri"/>
              </a:rPr>
              <a:t>bölüm/sekme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oluşturulup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ortak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yapılan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çalışmaların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paylaşılması,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00" dirty="0">
              <a:latin typeface="Calibri"/>
              <a:cs typeface="Calibri"/>
            </a:endParaRPr>
          </a:p>
          <a:p>
            <a:pPr marL="241300" indent="-229235">
              <a:lnSpc>
                <a:spcPts val="2039"/>
              </a:lnSpc>
              <a:buFont typeface="Wingdings"/>
              <a:buChar char=""/>
              <a:tabLst>
                <a:tab pos="241935" algn="l"/>
              </a:tabLst>
            </a:pPr>
            <a:r>
              <a:rPr sz="2000" b="1" dirty="0">
                <a:latin typeface="Calibri"/>
                <a:cs typeface="Calibri"/>
              </a:rPr>
              <a:t>Öğretmenler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arası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iş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birliği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ve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tecrübe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aktarımının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artırılması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ve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materyal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paylaşımında</a:t>
            </a:r>
            <a:endParaRPr sz="2000" dirty="0">
              <a:latin typeface="Calibri"/>
              <a:cs typeface="Calibri"/>
            </a:endParaRPr>
          </a:p>
          <a:p>
            <a:pPr marL="241300" marR="483870">
              <a:lnSpc>
                <a:spcPct val="70000"/>
              </a:lnSpc>
              <a:spcBef>
                <a:spcPts val="360"/>
              </a:spcBef>
            </a:pPr>
            <a:r>
              <a:rPr sz="2000" b="1" dirty="0">
                <a:latin typeface="Calibri"/>
                <a:cs typeface="Calibri"/>
              </a:rPr>
              <a:t>bulunabilecekleri</a:t>
            </a:r>
            <a:r>
              <a:rPr sz="2000" b="1" spc="-7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ortamların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sağlanmasına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yönelik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çalışmaların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yapılması,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(e-</a:t>
            </a:r>
            <a:r>
              <a:rPr sz="2000" b="1" dirty="0">
                <a:latin typeface="Calibri"/>
                <a:cs typeface="Calibri"/>
              </a:rPr>
              <a:t>posta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grupları, </a:t>
            </a:r>
            <a:r>
              <a:rPr sz="2000" b="1" dirty="0">
                <a:latin typeface="Calibri"/>
                <a:cs typeface="Calibri"/>
              </a:rPr>
              <a:t>bilgi</a:t>
            </a:r>
            <a:r>
              <a:rPr sz="2000" b="1" spc="-6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ve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tecrübe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paylaşım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grupları,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misafir</a:t>
            </a:r>
            <a:r>
              <a:rPr sz="2000" b="1" spc="-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öğretmen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uygulaması,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ders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izleme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vb.)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 dirty="0">
              <a:latin typeface="Calibri"/>
              <a:cs typeface="Calibri"/>
            </a:endParaRPr>
          </a:p>
          <a:p>
            <a:pPr marL="241300" marR="484505" indent="-229235">
              <a:lnSpc>
                <a:spcPct val="70000"/>
              </a:lnSpc>
              <a:spcBef>
                <a:spcPts val="1245"/>
              </a:spcBef>
              <a:buFont typeface="Wingdings"/>
              <a:buChar char=""/>
              <a:tabLst>
                <a:tab pos="241935" algn="l"/>
              </a:tabLst>
            </a:pPr>
            <a:r>
              <a:rPr sz="2000" dirty="0">
                <a:latin typeface="Calibri"/>
                <a:cs typeface="Calibri"/>
              </a:rPr>
              <a:t>Okul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ortaklığı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programındaki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okullar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arasında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kütüphane,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laboratuvar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vb.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eğitim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ortamları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için </a:t>
            </a:r>
            <a:r>
              <a:rPr sz="2000" dirty="0">
                <a:latin typeface="Calibri"/>
                <a:cs typeface="Calibri"/>
              </a:rPr>
              <a:t>materyal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desteği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sağlanması,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163068"/>
            <a:ext cx="10515600" cy="51815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0" tIns="4635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65"/>
              </a:spcBef>
            </a:pPr>
            <a:r>
              <a:rPr sz="2300" spc="-10" dirty="0"/>
              <a:t>OKUL</a:t>
            </a:r>
            <a:r>
              <a:rPr sz="2300" spc="-70" dirty="0"/>
              <a:t> </a:t>
            </a:r>
            <a:r>
              <a:rPr sz="2300" spc="-40" dirty="0"/>
              <a:t>ORTAKLIĞI</a:t>
            </a:r>
            <a:r>
              <a:rPr sz="2300" spc="-45" dirty="0"/>
              <a:t> </a:t>
            </a:r>
            <a:r>
              <a:rPr sz="2300" spc="-25" dirty="0"/>
              <a:t>PROGRAMI</a:t>
            </a:r>
            <a:r>
              <a:rPr sz="2300" spc="-55" dirty="0"/>
              <a:t> </a:t>
            </a:r>
            <a:r>
              <a:rPr sz="2300" spc="-25" dirty="0"/>
              <a:t>KAPSAMINDAKİ</a:t>
            </a:r>
            <a:r>
              <a:rPr sz="2300" spc="-60" dirty="0"/>
              <a:t> </a:t>
            </a:r>
            <a:r>
              <a:rPr sz="2300" spc="-20" dirty="0"/>
              <a:t>OKULLARIN</a:t>
            </a:r>
            <a:r>
              <a:rPr sz="2300" spc="-65" dirty="0"/>
              <a:t> </a:t>
            </a:r>
            <a:r>
              <a:rPr sz="2300" spc="-50" dirty="0"/>
              <a:t>YAPACAKLARI</a:t>
            </a:r>
            <a:r>
              <a:rPr sz="2300" spc="-45" dirty="0"/>
              <a:t> </a:t>
            </a:r>
            <a:r>
              <a:rPr sz="2300" spc="-10" dirty="0"/>
              <a:t>FAALİYETLER2;</a:t>
            </a:r>
            <a:endParaRPr sz="2300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820927"/>
            <a:ext cx="10142855" cy="50171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9235">
              <a:lnSpc>
                <a:spcPts val="2039"/>
              </a:lnSpc>
              <a:spcBef>
                <a:spcPts val="105"/>
              </a:spcBef>
              <a:buFont typeface="Wingdings"/>
              <a:buChar char=""/>
              <a:tabLst>
                <a:tab pos="241935" algn="l"/>
              </a:tabLst>
            </a:pPr>
            <a:r>
              <a:rPr sz="2000" dirty="0">
                <a:latin typeface="Times New Roman"/>
                <a:cs typeface="Times New Roman"/>
              </a:rPr>
              <a:t>Okul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ortaklığı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programındaki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okullar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tarafından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yapılacak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çalışmalar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için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hedef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ve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performans</a:t>
            </a:r>
            <a:endParaRPr sz="2000" dirty="0">
              <a:latin typeface="Times New Roman"/>
              <a:cs typeface="Times New Roman"/>
            </a:endParaRPr>
          </a:p>
          <a:p>
            <a:pPr marL="241300">
              <a:lnSpc>
                <a:spcPts val="2039"/>
              </a:lnSpc>
            </a:pPr>
            <a:r>
              <a:rPr sz="2000" dirty="0">
                <a:latin typeface="Times New Roman"/>
                <a:cs typeface="Times New Roman"/>
              </a:rPr>
              <a:t>göstergeleri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belirtilerek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ortak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eylem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planları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hazırlanması,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50" dirty="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buFont typeface="Wingdings"/>
              <a:buChar char=""/>
              <a:tabLst>
                <a:tab pos="241935" algn="l"/>
              </a:tabLst>
            </a:pPr>
            <a:r>
              <a:rPr sz="2000" b="1" dirty="0">
                <a:latin typeface="Times New Roman"/>
                <a:cs typeface="Times New Roman"/>
              </a:rPr>
              <a:t>Ortak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eylem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planlarının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hedef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ve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göstergeler</a:t>
            </a:r>
            <a:r>
              <a:rPr sz="2000" b="1" spc="-8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koyarak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yürütülmesi,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"/>
            </a:pPr>
            <a:endParaRPr sz="2550" dirty="0">
              <a:latin typeface="Times New Roman"/>
              <a:cs typeface="Times New Roman"/>
            </a:endParaRPr>
          </a:p>
          <a:p>
            <a:pPr marL="241300" indent="-229235">
              <a:lnSpc>
                <a:spcPts val="2039"/>
              </a:lnSpc>
              <a:spcBef>
                <a:spcPts val="5"/>
              </a:spcBef>
              <a:buFont typeface="Wingdings"/>
              <a:buChar char=""/>
              <a:tabLst>
                <a:tab pos="241935" algn="l"/>
              </a:tabLst>
            </a:pPr>
            <a:r>
              <a:rPr sz="2000" dirty="0">
                <a:latin typeface="Times New Roman"/>
                <a:cs typeface="Times New Roman"/>
              </a:rPr>
              <a:t>Okul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ortaklığı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programındaki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okullar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tarafından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hazırlanan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ortak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eylem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planlarının</a:t>
            </a:r>
            <a:r>
              <a:rPr sz="2000" spc="-1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Ağustos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ayı</a:t>
            </a:r>
            <a:endParaRPr sz="2000" dirty="0">
              <a:latin typeface="Times New Roman"/>
              <a:cs typeface="Times New Roman"/>
            </a:endParaRPr>
          </a:p>
          <a:p>
            <a:pPr marL="241300">
              <a:lnSpc>
                <a:spcPts val="2039"/>
              </a:lnSpc>
            </a:pPr>
            <a:r>
              <a:rPr sz="2000" dirty="0">
                <a:latin typeface="Times New Roman"/>
                <a:cs typeface="Times New Roman"/>
              </a:rPr>
              <a:t>sonunda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il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millî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eğitim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müdürlüklerine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gönderilmesi,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50" dirty="0">
              <a:latin typeface="Times New Roman"/>
              <a:cs typeface="Times New Roman"/>
            </a:endParaRPr>
          </a:p>
          <a:p>
            <a:pPr marL="241300" indent="-229235">
              <a:lnSpc>
                <a:spcPts val="2039"/>
              </a:lnSpc>
              <a:spcBef>
                <a:spcPts val="5"/>
              </a:spcBef>
              <a:buFont typeface="Wingdings"/>
              <a:buChar char=""/>
              <a:tabLst>
                <a:tab pos="241935" algn="l"/>
              </a:tabLst>
            </a:pPr>
            <a:r>
              <a:rPr sz="2000" b="1" dirty="0">
                <a:latin typeface="Times New Roman"/>
                <a:cs typeface="Times New Roman"/>
              </a:rPr>
              <a:t>Okul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ortaklığı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programındaki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okullar</a:t>
            </a:r>
            <a:r>
              <a:rPr sz="2000" b="1" spc="-7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tarafından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ortak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hazırlanan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eylem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planları</a:t>
            </a:r>
            <a:endParaRPr sz="2000" dirty="0">
              <a:latin typeface="Times New Roman"/>
              <a:cs typeface="Times New Roman"/>
            </a:endParaRPr>
          </a:p>
          <a:p>
            <a:pPr marL="241300">
              <a:lnSpc>
                <a:spcPts val="1680"/>
              </a:lnSpc>
            </a:pPr>
            <a:r>
              <a:rPr sz="2000" b="1" dirty="0">
                <a:latin typeface="Times New Roman"/>
                <a:cs typeface="Times New Roman"/>
              </a:rPr>
              <a:t>doğrultusunda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yapılan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çalışmaların</a:t>
            </a:r>
            <a:r>
              <a:rPr sz="2000" b="1" spc="-6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yer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aldığı</a:t>
            </a:r>
            <a:r>
              <a:rPr sz="2000" b="1" spc="-6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değerlendirme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raporlarının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hazırlanarak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spc="-25" dirty="0">
                <a:latin typeface="Times New Roman"/>
                <a:cs typeface="Times New Roman"/>
              </a:rPr>
              <a:t>il</a:t>
            </a:r>
            <a:endParaRPr sz="2000" dirty="0">
              <a:latin typeface="Times New Roman"/>
              <a:cs typeface="Times New Roman"/>
            </a:endParaRPr>
          </a:p>
          <a:p>
            <a:pPr marL="241300">
              <a:lnSpc>
                <a:spcPts val="2039"/>
              </a:lnSpc>
            </a:pPr>
            <a:r>
              <a:rPr sz="2000" b="1" dirty="0">
                <a:latin typeface="Times New Roman"/>
                <a:cs typeface="Times New Roman"/>
              </a:rPr>
              <a:t>millî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eğitim</a:t>
            </a:r>
            <a:r>
              <a:rPr sz="2000" b="1" spc="-7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müdürlüklerine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gönderilmesi,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241300" marR="5080" indent="-229235">
              <a:lnSpc>
                <a:spcPct val="70000"/>
              </a:lnSpc>
              <a:buFont typeface="Wingdings"/>
              <a:buChar char=""/>
              <a:tabLst>
                <a:tab pos="241935" algn="l"/>
              </a:tabLst>
            </a:pPr>
            <a:r>
              <a:rPr sz="2000" spc="-20" dirty="0">
                <a:latin typeface="Times New Roman"/>
                <a:cs typeface="Times New Roman"/>
              </a:rPr>
              <a:t>Yapılacak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çalışmalar, </a:t>
            </a:r>
            <a:r>
              <a:rPr sz="2000" dirty="0">
                <a:latin typeface="Times New Roman"/>
                <a:cs typeface="Times New Roman"/>
              </a:rPr>
              <a:t>siyasi,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reklam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içerikli,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genel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ahlak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kurallarına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ve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toplum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yapısına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aykırı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vb. </a:t>
            </a:r>
            <a:r>
              <a:rPr sz="2000" dirty="0">
                <a:latin typeface="Times New Roman"/>
                <a:cs typeface="Times New Roman"/>
              </a:rPr>
              <a:t>unsurlardan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uzak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olması,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3200" dirty="0">
              <a:latin typeface="Times New Roman"/>
              <a:cs typeface="Times New Roman"/>
            </a:endParaRPr>
          </a:p>
          <a:p>
            <a:pPr marL="241300" marR="246379" indent="-229235">
              <a:lnSpc>
                <a:spcPct val="70000"/>
              </a:lnSpc>
              <a:buFont typeface="Wingdings"/>
              <a:buChar char=""/>
              <a:tabLst>
                <a:tab pos="241935" algn="l"/>
              </a:tabLst>
            </a:pPr>
            <a:r>
              <a:rPr sz="2000" b="1" dirty="0">
                <a:latin typeface="Times New Roman"/>
                <a:cs typeface="Times New Roman"/>
              </a:rPr>
              <a:t>Bir</a:t>
            </a:r>
            <a:r>
              <a:rPr sz="2000" b="1" spc="-7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sonraki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eğitim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öğretim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yılında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yapılacak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faaliyetlerin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izleme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değerlendirme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sonucuna </a:t>
            </a:r>
            <a:r>
              <a:rPr sz="2000" b="1" dirty="0">
                <a:latin typeface="Times New Roman"/>
                <a:cs typeface="Times New Roman"/>
              </a:rPr>
              <a:t>göre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yeniden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planlamasıdır.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224027"/>
            <a:ext cx="10515600" cy="457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2990"/>
              </a:lnSpc>
            </a:pPr>
            <a:r>
              <a:rPr sz="2500" spc="-35" dirty="0"/>
              <a:t>OKULLARIN</a:t>
            </a:r>
            <a:r>
              <a:rPr sz="2500" spc="-90" dirty="0"/>
              <a:t> </a:t>
            </a:r>
            <a:r>
              <a:rPr sz="2500" spc="-75" dirty="0"/>
              <a:t>ORTAK</a:t>
            </a:r>
            <a:r>
              <a:rPr sz="2500" spc="-65" dirty="0"/>
              <a:t> </a:t>
            </a:r>
            <a:r>
              <a:rPr sz="2500" spc="-20" dirty="0"/>
              <a:t>ÇALIŞMA</a:t>
            </a:r>
            <a:r>
              <a:rPr sz="2500" spc="-55" dirty="0"/>
              <a:t> </a:t>
            </a:r>
            <a:r>
              <a:rPr sz="2500" spc="-35" dirty="0"/>
              <a:t>KAPSAMINDA</a:t>
            </a:r>
            <a:r>
              <a:rPr sz="2500" spc="-60" dirty="0"/>
              <a:t> </a:t>
            </a:r>
            <a:r>
              <a:rPr sz="2500" spc="-65" dirty="0"/>
              <a:t>YAPACAKLARI</a:t>
            </a:r>
            <a:r>
              <a:rPr sz="2500" spc="-55" dirty="0"/>
              <a:t> </a:t>
            </a:r>
            <a:r>
              <a:rPr sz="2500" spc="-25" dirty="0"/>
              <a:t>ÖRNEK</a:t>
            </a:r>
            <a:r>
              <a:rPr sz="2500" spc="-80" dirty="0"/>
              <a:t> </a:t>
            </a:r>
            <a:r>
              <a:rPr sz="2500" spc="-10" dirty="0"/>
              <a:t>FAALİYETLER1</a:t>
            </a:r>
            <a:endParaRPr sz="2500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898652"/>
            <a:ext cx="9461500" cy="49364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200" b="1" dirty="0">
                <a:latin typeface="Calibri"/>
                <a:cs typeface="Calibri"/>
              </a:rPr>
              <a:t>Ortak</a:t>
            </a:r>
            <a:r>
              <a:rPr sz="2200" b="1" spc="-6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soru</a:t>
            </a:r>
            <a:r>
              <a:rPr sz="2200" b="1" spc="-6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ve</a:t>
            </a:r>
            <a:r>
              <a:rPr sz="2200" b="1" spc="-7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materyal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havuzu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oluşturma,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AutoNum type="arabicPeriod"/>
            </a:pPr>
            <a:endParaRPr sz="25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200" dirty="0">
                <a:latin typeface="Calibri"/>
                <a:cs typeface="Calibri"/>
              </a:rPr>
              <a:t>Ortak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yıllık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plan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ve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ders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planı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hazırlama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ve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uygulama,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AutoNum type="arabicPeriod"/>
            </a:pPr>
            <a:endParaRPr sz="245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200" b="1" dirty="0">
                <a:latin typeface="Calibri"/>
                <a:cs typeface="Calibri"/>
              </a:rPr>
              <a:t>Proje</a:t>
            </a:r>
            <a:r>
              <a:rPr sz="2200" b="1" spc="-9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hazırlama</a:t>
            </a:r>
            <a:r>
              <a:rPr sz="2200" b="1" spc="-10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sürecinde</a:t>
            </a:r>
            <a:r>
              <a:rPr sz="2200" b="1" spc="-9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işbirlikli</a:t>
            </a:r>
            <a:r>
              <a:rPr sz="2200" b="1" spc="-12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çalışmalar</a:t>
            </a:r>
            <a:r>
              <a:rPr sz="2200" b="1" spc="-10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gerçekleştirme,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AutoNum type="arabicPeriod"/>
            </a:pPr>
            <a:endParaRPr sz="3150">
              <a:latin typeface="Calibri"/>
              <a:cs typeface="Calibri"/>
            </a:endParaRPr>
          </a:p>
          <a:p>
            <a:pPr marL="527685" marR="465455" indent="-515620">
              <a:lnSpc>
                <a:spcPct val="7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200" dirty="0">
                <a:latin typeface="Calibri"/>
                <a:cs typeface="Calibri"/>
              </a:rPr>
              <a:t>Öğrenme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eksiklikleri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ve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kayıplarını</a:t>
            </a:r>
            <a:r>
              <a:rPr sz="2200" spc="-10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gidermeye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yönelik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okul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müdürlüklerince gerçekleştirilen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çalışmaları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planlama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ve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yürütme,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AutoNum type="arabicPeriod"/>
            </a:pPr>
            <a:endParaRPr sz="25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200" b="1" spc="-25" dirty="0">
                <a:latin typeface="Calibri"/>
                <a:cs typeface="Calibri"/>
              </a:rPr>
              <a:t>Yükseköğretime</a:t>
            </a:r>
            <a:r>
              <a:rPr sz="2200" b="1" spc="-6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geçiş</a:t>
            </a:r>
            <a:r>
              <a:rPr sz="2200" b="1" spc="-8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sınavlarına</a:t>
            </a:r>
            <a:r>
              <a:rPr sz="2200" b="1" spc="-6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hazırlık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sürecinde</a:t>
            </a:r>
            <a:r>
              <a:rPr sz="2200" b="1" spc="-7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ortak</a:t>
            </a:r>
            <a:r>
              <a:rPr sz="2200" b="1" spc="-4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çalışmalar</a:t>
            </a:r>
            <a:r>
              <a:rPr sz="2200" b="1" spc="-6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yürütme,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AutoNum type="arabicPeriod"/>
            </a:pPr>
            <a:endParaRPr sz="245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200" spc="-10" dirty="0">
                <a:latin typeface="Calibri"/>
                <a:cs typeface="Calibri"/>
              </a:rPr>
              <a:t>Kariyer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planlama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vb.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rehberlik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çalışmaları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planlama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ve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uygulama,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AutoNum type="arabicPeriod"/>
            </a:pPr>
            <a:endParaRPr sz="2500">
              <a:latin typeface="Calibri"/>
              <a:cs typeface="Calibri"/>
            </a:endParaRPr>
          </a:p>
          <a:p>
            <a:pPr marL="591820" indent="-579755">
              <a:lnSpc>
                <a:spcPct val="100000"/>
              </a:lnSpc>
              <a:buFont typeface="Calibri"/>
              <a:buAutoNum type="arabicPeriod"/>
              <a:tabLst>
                <a:tab pos="591820" algn="l"/>
                <a:tab pos="592455" algn="l"/>
              </a:tabLst>
            </a:pPr>
            <a:r>
              <a:rPr sz="2200" b="1" dirty="0">
                <a:latin typeface="Calibri"/>
                <a:cs typeface="Calibri"/>
              </a:rPr>
              <a:t>Ortak</a:t>
            </a:r>
            <a:r>
              <a:rPr sz="2200" b="1" spc="-8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sınav</a:t>
            </a:r>
            <a:r>
              <a:rPr sz="2200" b="1" spc="-8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hazırlama,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141731"/>
            <a:ext cx="10515600" cy="5397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0" tIns="3937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10"/>
              </a:spcBef>
            </a:pPr>
            <a:r>
              <a:rPr sz="2500" spc="-35" dirty="0"/>
              <a:t>OKULLARIN</a:t>
            </a:r>
            <a:r>
              <a:rPr sz="2500" spc="-95" dirty="0"/>
              <a:t> </a:t>
            </a:r>
            <a:r>
              <a:rPr sz="2500" spc="-75" dirty="0"/>
              <a:t>ORTAK </a:t>
            </a:r>
            <a:r>
              <a:rPr sz="2500" spc="-25" dirty="0"/>
              <a:t>ÇALIŞMA</a:t>
            </a:r>
            <a:r>
              <a:rPr sz="2500" spc="-70" dirty="0"/>
              <a:t> </a:t>
            </a:r>
            <a:r>
              <a:rPr sz="2500" spc="-35" dirty="0"/>
              <a:t>KAPSAMINDA</a:t>
            </a:r>
            <a:r>
              <a:rPr sz="2500" spc="-65" dirty="0"/>
              <a:t> YAPACAKLARI </a:t>
            </a:r>
            <a:r>
              <a:rPr sz="2500" spc="-25" dirty="0"/>
              <a:t>ÖRNEK</a:t>
            </a:r>
            <a:r>
              <a:rPr sz="2500" spc="-85" dirty="0"/>
              <a:t> </a:t>
            </a:r>
            <a:r>
              <a:rPr sz="2500" spc="-10" dirty="0"/>
              <a:t>FAALİYETLER2</a:t>
            </a:r>
            <a:endParaRPr sz="2500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813308"/>
            <a:ext cx="10171430" cy="5151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indent="-515620">
              <a:lnSpc>
                <a:spcPts val="2245"/>
              </a:lnSpc>
              <a:spcBef>
                <a:spcPts val="9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200" b="1" dirty="0">
                <a:latin typeface="Calibri"/>
                <a:cs typeface="Calibri"/>
              </a:rPr>
              <a:t>Ortak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düzey</a:t>
            </a:r>
            <a:r>
              <a:rPr sz="2200" b="1" spc="-8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belirleme</a:t>
            </a:r>
            <a:r>
              <a:rPr sz="2200" b="1" spc="-8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sınavları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yapma,</a:t>
            </a:r>
            <a:r>
              <a:rPr sz="2200" b="1" spc="-8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değerlendirme</a:t>
            </a:r>
            <a:r>
              <a:rPr sz="2200" b="1" spc="-5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ve</a:t>
            </a:r>
            <a:r>
              <a:rPr sz="2200" b="1" spc="-8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sınav</a:t>
            </a:r>
            <a:r>
              <a:rPr sz="2200" b="1" spc="-8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sonucuna</a:t>
            </a:r>
            <a:r>
              <a:rPr sz="2200" b="1" spc="-8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yönelik</a:t>
            </a:r>
            <a:endParaRPr sz="2200">
              <a:latin typeface="Calibri"/>
              <a:cs typeface="Calibri"/>
            </a:endParaRPr>
          </a:p>
          <a:p>
            <a:pPr marL="527685">
              <a:lnSpc>
                <a:spcPts val="2245"/>
              </a:lnSpc>
            </a:pPr>
            <a:r>
              <a:rPr sz="2200" b="1" dirty="0">
                <a:latin typeface="Calibri"/>
                <a:cs typeface="Calibri"/>
              </a:rPr>
              <a:t>yeni</a:t>
            </a:r>
            <a:r>
              <a:rPr sz="2200" b="1" spc="-9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planlar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yapma,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150">
              <a:latin typeface="Calibri"/>
              <a:cs typeface="Calibri"/>
            </a:endParaRPr>
          </a:p>
          <a:p>
            <a:pPr marL="527685" marR="1039494" indent="-515620">
              <a:lnSpc>
                <a:spcPct val="70000"/>
              </a:lnSpc>
              <a:spcBef>
                <a:spcPts val="5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sz="2200" spc="-10" dirty="0">
                <a:latin typeface="Calibri"/>
                <a:cs typeface="Calibri"/>
              </a:rPr>
              <a:t>Derslerin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teorik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öğretimden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çok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uygulamalı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olarak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öğretimine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yönelik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eğitim planlamaları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ve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uygulamaları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yapma,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AutoNum type="arabicPeriod" startAt="2"/>
            </a:pPr>
            <a:endParaRPr sz="2450">
              <a:latin typeface="Calibri"/>
              <a:cs typeface="Calibri"/>
            </a:endParaRPr>
          </a:p>
          <a:p>
            <a:pPr marL="527685" indent="-515620">
              <a:lnSpc>
                <a:spcPts val="2245"/>
              </a:lnSpc>
              <a:buAutoNum type="arabicPeriod" startAt="2"/>
              <a:tabLst>
                <a:tab pos="527685" algn="l"/>
                <a:tab pos="528320" algn="l"/>
              </a:tabLst>
            </a:pPr>
            <a:r>
              <a:rPr sz="2200" b="1" dirty="0">
                <a:latin typeface="Calibri"/>
                <a:cs typeface="Calibri"/>
              </a:rPr>
              <a:t>Okul</a:t>
            </a:r>
            <a:r>
              <a:rPr sz="2200" b="1" spc="-8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kütüphanelerinde</a:t>
            </a:r>
            <a:r>
              <a:rPr sz="2200" b="1" spc="-4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bulunan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kitapların</a:t>
            </a:r>
            <a:r>
              <a:rPr sz="2200" b="1" spc="-6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akademik</a:t>
            </a:r>
            <a:r>
              <a:rPr sz="2200" b="1" spc="-6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başarıya,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spc="-20" dirty="0">
                <a:latin typeface="Calibri"/>
                <a:cs typeface="Calibri"/>
              </a:rPr>
              <a:t>olimpiyatlara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spc="-25" dirty="0">
                <a:latin typeface="Calibri"/>
                <a:cs typeface="Calibri"/>
              </a:rPr>
              <a:t>vb.</a:t>
            </a:r>
            <a:endParaRPr sz="2200">
              <a:latin typeface="Calibri"/>
              <a:cs typeface="Calibri"/>
            </a:endParaRPr>
          </a:p>
          <a:p>
            <a:pPr marL="527685">
              <a:lnSpc>
                <a:spcPts val="2245"/>
              </a:lnSpc>
            </a:pPr>
            <a:r>
              <a:rPr sz="2200" b="1" spc="-10" dirty="0">
                <a:latin typeface="Calibri"/>
                <a:cs typeface="Calibri"/>
              </a:rPr>
              <a:t>faaliyetlere</a:t>
            </a:r>
            <a:r>
              <a:rPr sz="2200" b="1" spc="-5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hazırlık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sürecindeki</a:t>
            </a:r>
            <a:r>
              <a:rPr sz="2200" b="1" spc="-8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etkili</a:t>
            </a:r>
            <a:r>
              <a:rPr sz="2200" b="1" spc="-8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kullanımına</a:t>
            </a:r>
            <a:r>
              <a:rPr sz="2200" b="1" spc="-9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yönelik</a:t>
            </a:r>
            <a:r>
              <a:rPr sz="2200" b="1" spc="-8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çalışmalar</a:t>
            </a:r>
            <a:r>
              <a:rPr sz="2200" b="1" spc="-7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gerçekleştirme,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 startAt="4"/>
              <a:tabLst>
                <a:tab pos="527685" algn="l"/>
                <a:tab pos="528320" algn="l"/>
              </a:tabLst>
            </a:pPr>
            <a:r>
              <a:rPr sz="2200" dirty="0">
                <a:latin typeface="Calibri"/>
                <a:cs typeface="Calibri"/>
              </a:rPr>
              <a:t>Okul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ve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çevre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iş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birliğini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sağlamaya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yönelik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çalışmalar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yürütme,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AutoNum type="arabicPeriod" startAt="4"/>
            </a:pPr>
            <a:endParaRPr sz="3150">
              <a:latin typeface="Calibri"/>
              <a:cs typeface="Calibri"/>
            </a:endParaRPr>
          </a:p>
          <a:p>
            <a:pPr marL="527685" marR="1522730" indent="-515620">
              <a:lnSpc>
                <a:spcPct val="70000"/>
              </a:lnSpc>
              <a:buAutoNum type="arabicPeriod" startAt="4"/>
              <a:tabLst>
                <a:tab pos="527685" algn="l"/>
                <a:tab pos="528320" algn="l"/>
              </a:tabLst>
            </a:pPr>
            <a:r>
              <a:rPr sz="2200" b="1" dirty="0">
                <a:latin typeface="Calibri"/>
                <a:cs typeface="Calibri"/>
              </a:rPr>
              <a:t>Kulüp</a:t>
            </a:r>
            <a:r>
              <a:rPr sz="2200" b="1" spc="-10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faaliyetlerine</a:t>
            </a:r>
            <a:r>
              <a:rPr sz="2200" b="1" spc="-6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yönelik</a:t>
            </a:r>
            <a:r>
              <a:rPr sz="2200" b="1" spc="-9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ortak</a:t>
            </a:r>
            <a:r>
              <a:rPr sz="2200" b="1" spc="-7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çalışmalar</a:t>
            </a:r>
            <a:r>
              <a:rPr sz="2200" b="1" spc="-8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hazırlama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ve</a:t>
            </a:r>
            <a:r>
              <a:rPr sz="2200" b="1" spc="-9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uygulamalar gerçekleştirme,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AutoNum type="arabicPeriod" startAt="4"/>
            </a:pPr>
            <a:endParaRPr sz="3100">
              <a:latin typeface="Calibri"/>
              <a:cs typeface="Calibri"/>
            </a:endParaRPr>
          </a:p>
          <a:p>
            <a:pPr marL="527685" marR="1101725" indent="-515620">
              <a:lnSpc>
                <a:spcPct val="70000"/>
              </a:lnSpc>
              <a:buAutoNum type="arabicPeriod" startAt="4"/>
              <a:tabLst>
                <a:tab pos="527685" algn="l"/>
                <a:tab pos="528320" algn="l"/>
              </a:tabLst>
            </a:pPr>
            <a:r>
              <a:rPr sz="2200" dirty="0">
                <a:latin typeface="Calibri"/>
                <a:cs typeface="Calibri"/>
              </a:rPr>
              <a:t>Ortak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toplum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hizmeti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çalışmaları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ve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sosyal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sorumluluk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projeleri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planlama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ve </a:t>
            </a:r>
            <a:r>
              <a:rPr sz="2200" spc="-10" dirty="0">
                <a:latin typeface="Calibri"/>
                <a:cs typeface="Calibri"/>
              </a:rPr>
              <a:t>gerçekleştirme,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274320"/>
            <a:ext cx="10515600" cy="579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0" tIns="5969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470"/>
              </a:spcBef>
            </a:pPr>
            <a:r>
              <a:rPr sz="2500" spc="-35" dirty="0"/>
              <a:t>OKULLARIN</a:t>
            </a:r>
            <a:r>
              <a:rPr sz="2500" spc="-90" dirty="0"/>
              <a:t> </a:t>
            </a:r>
            <a:r>
              <a:rPr sz="2500" spc="-75" dirty="0"/>
              <a:t>ORTAK</a:t>
            </a:r>
            <a:r>
              <a:rPr sz="2500" spc="-65" dirty="0"/>
              <a:t> </a:t>
            </a:r>
            <a:r>
              <a:rPr sz="2500" spc="-20" dirty="0"/>
              <a:t>ÇALIŞMA</a:t>
            </a:r>
            <a:r>
              <a:rPr sz="2500" spc="-55" dirty="0"/>
              <a:t> </a:t>
            </a:r>
            <a:r>
              <a:rPr sz="2500" spc="-35" dirty="0"/>
              <a:t>KAPSAMINDA</a:t>
            </a:r>
            <a:r>
              <a:rPr sz="2500" spc="-60" dirty="0"/>
              <a:t> </a:t>
            </a:r>
            <a:r>
              <a:rPr sz="2500" spc="-65" dirty="0"/>
              <a:t>YAPACAKLARI</a:t>
            </a:r>
            <a:r>
              <a:rPr sz="2500" spc="-55" dirty="0"/>
              <a:t> </a:t>
            </a:r>
            <a:r>
              <a:rPr sz="2500" spc="-25" dirty="0"/>
              <a:t>ÖRNEK</a:t>
            </a:r>
            <a:r>
              <a:rPr sz="2500" spc="-80" dirty="0"/>
              <a:t> </a:t>
            </a:r>
            <a:r>
              <a:rPr sz="2500" spc="-10" dirty="0"/>
              <a:t>FAALİYETLER3</a:t>
            </a:r>
            <a:endParaRPr sz="2500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124458"/>
            <a:ext cx="10283190" cy="4681855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527685" marR="109855" indent="-515620">
              <a:lnSpc>
                <a:spcPct val="70000"/>
              </a:lnSpc>
              <a:spcBef>
                <a:spcPts val="88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200" b="1" dirty="0">
                <a:latin typeface="Calibri"/>
                <a:cs typeface="Calibri"/>
              </a:rPr>
              <a:t>Belirlenen</a:t>
            </a:r>
            <a:r>
              <a:rPr sz="2200" b="1" spc="-9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alana</a:t>
            </a:r>
            <a:r>
              <a:rPr sz="2200" b="1" spc="-9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yönelik</a:t>
            </a:r>
            <a:r>
              <a:rPr sz="2200" b="1" spc="-10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ortak</a:t>
            </a:r>
            <a:r>
              <a:rPr sz="2200" b="1" spc="-8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atölye</a:t>
            </a:r>
            <a:r>
              <a:rPr sz="2200" b="1" spc="-8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çalışmaları</a:t>
            </a:r>
            <a:r>
              <a:rPr sz="2200" b="1" spc="-9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(tarih</a:t>
            </a:r>
            <a:r>
              <a:rPr sz="2200" b="1" spc="-8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atölyesi,</a:t>
            </a:r>
            <a:r>
              <a:rPr sz="2200" b="1" spc="-9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matematik</a:t>
            </a:r>
            <a:r>
              <a:rPr sz="2200" b="1" spc="-8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atölyesi, yazarlık</a:t>
            </a:r>
            <a:r>
              <a:rPr sz="2200" b="1" spc="-8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atölyesi</a:t>
            </a:r>
            <a:r>
              <a:rPr sz="2200" b="1" spc="-5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vs.),</a:t>
            </a:r>
            <a:r>
              <a:rPr sz="2200" b="1" spc="-8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felsefe</a:t>
            </a:r>
            <a:r>
              <a:rPr sz="2200" b="1" spc="-5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ve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bilim</a:t>
            </a:r>
            <a:r>
              <a:rPr sz="2200" b="1" spc="-8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söyleşileri,</a:t>
            </a:r>
            <a:r>
              <a:rPr sz="2200" b="1" spc="-6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yabancı</a:t>
            </a:r>
            <a:r>
              <a:rPr sz="2200" b="1" spc="-7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dil</a:t>
            </a:r>
            <a:r>
              <a:rPr sz="2200" b="1" spc="-8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çalışmaları</a:t>
            </a:r>
            <a:r>
              <a:rPr sz="2200" b="1" spc="-6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vb.</a:t>
            </a:r>
            <a:r>
              <a:rPr sz="2200" b="1" spc="-8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yürütme,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AutoNum type="arabicPeriod"/>
            </a:pPr>
            <a:endParaRPr sz="25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200" dirty="0">
                <a:latin typeface="Calibri"/>
                <a:cs typeface="Calibri"/>
              </a:rPr>
              <a:t>Ortak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yayın,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dergi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vb.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çalışmalar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yapma,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AutoNum type="arabicPeriod"/>
            </a:pPr>
            <a:endParaRPr sz="245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200" b="1" dirty="0">
                <a:latin typeface="Calibri"/>
                <a:cs typeface="Calibri"/>
              </a:rPr>
              <a:t>Alanında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uzman</a:t>
            </a:r>
            <a:r>
              <a:rPr sz="2200" b="1" spc="-8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kişilerin</a:t>
            </a:r>
            <a:r>
              <a:rPr sz="2200" b="1" spc="-8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katıldığı</a:t>
            </a:r>
            <a:r>
              <a:rPr sz="2200" b="1" spc="-8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ortak</a:t>
            </a:r>
            <a:r>
              <a:rPr sz="2200" b="1" spc="-55" dirty="0">
                <a:latin typeface="Calibri"/>
                <a:cs typeface="Calibri"/>
              </a:rPr>
              <a:t> </a:t>
            </a:r>
            <a:r>
              <a:rPr sz="2200" b="1" spc="-25" dirty="0">
                <a:latin typeface="Calibri"/>
                <a:cs typeface="Calibri"/>
              </a:rPr>
              <a:t>konferans,</a:t>
            </a:r>
            <a:r>
              <a:rPr sz="2200" b="1" spc="-6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söyleşi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gibi</a:t>
            </a:r>
            <a:r>
              <a:rPr sz="2200" b="1" spc="-8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faaliyetler</a:t>
            </a:r>
            <a:r>
              <a:rPr sz="2200" b="1" spc="-6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düzenleme,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AutoNum type="arabicPeriod"/>
            </a:pPr>
            <a:endParaRPr sz="25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200" spc="-10" dirty="0">
                <a:latin typeface="Calibri"/>
                <a:cs typeface="Calibri"/>
              </a:rPr>
              <a:t>Velilerin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de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katılacağı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söyleşi,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seminer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vb.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faaliyetler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yapma,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AutoNum type="arabicPeriod"/>
            </a:pPr>
            <a:endParaRPr sz="2500">
              <a:latin typeface="Calibri"/>
              <a:cs typeface="Calibri"/>
            </a:endParaRPr>
          </a:p>
          <a:p>
            <a:pPr marL="527685" indent="-515620">
              <a:lnSpc>
                <a:spcPts val="2245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200" b="1" spc="-40" dirty="0">
                <a:latin typeface="Calibri"/>
                <a:cs typeface="Calibri"/>
              </a:rPr>
              <a:t>Yaz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kampı</a:t>
            </a:r>
            <a:r>
              <a:rPr sz="2200" b="1" spc="-6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/kış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kampı</a:t>
            </a:r>
            <a:r>
              <a:rPr sz="2200" b="1" spc="-6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ile</a:t>
            </a:r>
            <a:r>
              <a:rPr sz="2200" b="1" spc="-7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akran</a:t>
            </a:r>
            <a:r>
              <a:rPr sz="2200" b="1" spc="-6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öğretimini</a:t>
            </a:r>
            <a:r>
              <a:rPr sz="2200" b="1" spc="-6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de</a:t>
            </a:r>
            <a:r>
              <a:rPr sz="2200" b="1" spc="-6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önceleyecek</a:t>
            </a:r>
            <a:r>
              <a:rPr sz="2200" b="1" spc="-3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şekilde</a:t>
            </a:r>
            <a:r>
              <a:rPr sz="2200" b="1" spc="-7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akademik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başarıyı</a:t>
            </a:r>
            <a:endParaRPr sz="2200">
              <a:latin typeface="Calibri"/>
              <a:cs typeface="Calibri"/>
            </a:endParaRPr>
          </a:p>
          <a:p>
            <a:pPr marL="527685">
              <a:lnSpc>
                <a:spcPts val="2245"/>
              </a:lnSpc>
            </a:pPr>
            <a:r>
              <a:rPr sz="2200" b="1" spc="-10" dirty="0">
                <a:latin typeface="Calibri"/>
                <a:cs typeface="Calibri"/>
              </a:rPr>
              <a:t>artırmaya</a:t>
            </a:r>
            <a:r>
              <a:rPr sz="2200" b="1" spc="-10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yönelik</a:t>
            </a:r>
            <a:r>
              <a:rPr sz="2200" b="1" spc="-114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çalışmalar</a:t>
            </a:r>
            <a:r>
              <a:rPr sz="2200" b="1" spc="-9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yapma,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100">
              <a:latin typeface="Calibri"/>
              <a:cs typeface="Calibri"/>
            </a:endParaRPr>
          </a:p>
          <a:p>
            <a:pPr marL="527685" marR="1346200" indent="-515620">
              <a:lnSpc>
                <a:spcPct val="70000"/>
              </a:lnSpc>
              <a:buAutoNum type="arabicPeriod" startAt="6"/>
              <a:tabLst>
                <a:tab pos="527685" algn="l"/>
                <a:tab pos="528320" algn="l"/>
              </a:tabLst>
            </a:pPr>
            <a:r>
              <a:rPr sz="2200" dirty="0">
                <a:latin typeface="Calibri"/>
                <a:cs typeface="Calibri"/>
              </a:rPr>
              <a:t>Bilimsel,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teknolojik,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sosyal,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kültürel,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sportif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ve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sanatsal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alanlarda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iki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okulun öğrencilerinden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oluşan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öğrenci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gruplarıyla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yarışmalar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gerçekleştirme.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" y="365759"/>
            <a:ext cx="10515600" cy="7010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0" tIns="1016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80"/>
              </a:spcBef>
            </a:pPr>
            <a:r>
              <a:rPr sz="2800" b="0" spc="-20" dirty="0">
                <a:latin typeface="Calibri Light"/>
                <a:cs typeface="Calibri Light"/>
              </a:rPr>
              <a:t>OKUL</a:t>
            </a:r>
            <a:r>
              <a:rPr sz="2800" b="0" spc="-100" dirty="0">
                <a:latin typeface="Calibri Light"/>
                <a:cs typeface="Calibri Light"/>
              </a:rPr>
              <a:t> </a:t>
            </a:r>
            <a:r>
              <a:rPr sz="2800" b="0" spc="-60" dirty="0">
                <a:latin typeface="Calibri Light"/>
                <a:cs typeface="Calibri Light"/>
              </a:rPr>
              <a:t>ORTAKLIĞI</a:t>
            </a:r>
            <a:r>
              <a:rPr sz="2800" b="0" spc="-80" dirty="0">
                <a:latin typeface="Calibri Light"/>
                <a:cs typeface="Calibri Light"/>
              </a:rPr>
              <a:t> </a:t>
            </a:r>
            <a:r>
              <a:rPr sz="2800" b="0" spc="-30" dirty="0">
                <a:latin typeface="Calibri Light"/>
                <a:cs typeface="Calibri Light"/>
              </a:rPr>
              <a:t>PROGRAMI</a:t>
            </a:r>
            <a:r>
              <a:rPr sz="2800" b="0" spc="-80" dirty="0">
                <a:latin typeface="Calibri Light"/>
                <a:cs typeface="Calibri Light"/>
              </a:rPr>
              <a:t> </a:t>
            </a:r>
            <a:r>
              <a:rPr sz="2800" b="0" spc="-10" dirty="0">
                <a:latin typeface="Calibri Light"/>
                <a:cs typeface="Calibri Light"/>
              </a:rPr>
              <a:t>SÜRESİ</a:t>
            </a:r>
            <a:endParaRPr sz="28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263802"/>
            <a:ext cx="7579995" cy="10496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95275" indent="-283210">
              <a:lnSpc>
                <a:spcPct val="100000"/>
              </a:lnSpc>
              <a:spcBef>
                <a:spcPts val="770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dirty="0">
                <a:latin typeface="Calibri"/>
                <a:cs typeface="Calibri"/>
              </a:rPr>
              <a:t>Okul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ortaklığı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programı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4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yıl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süreli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olup,</a:t>
            </a:r>
            <a:endParaRPr sz="2800">
              <a:latin typeface="Calibri"/>
              <a:cs typeface="Calibri"/>
            </a:endParaRPr>
          </a:p>
          <a:p>
            <a:pPr marL="295275" indent="-283210">
              <a:lnSpc>
                <a:spcPct val="100000"/>
              </a:lnSpc>
              <a:spcBef>
                <a:spcPts val="67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dirty="0">
                <a:latin typeface="Calibri"/>
                <a:cs typeface="Calibri"/>
              </a:rPr>
              <a:t>4.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yıl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sonunda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ortak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okullar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da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değişiklik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yapılabilir.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1004</Words>
  <Application>Microsoft Office PowerPoint</Application>
  <PresentationFormat>Özel</PresentationFormat>
  <Paragraphs>118</Paragraphs>
  <Slides>14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Office Theme</vt:lpstr>
      <vt:lpstr>Slayt 1</vt:lpstr>
      <vt:lpstr>PROGRAMIN AMACI</vt:lpstr>
      <vt:lpstr>PROGRAMIN KAPSAMI</vt:lpstr>
      <vt:lpstr>OKUL ORTAKLIĞI PROGRAMI KAPSAMINDAKİ OKULLARIN YAPACAKLARI FAALİYETLER1;</vt:lpstr>
      <vt:lpstr>OKUL ORTAKLIĞI PROGRAMI KAPSAMINDAKİ OKULLARIN YAPACAKLARI FAALİYETLER2;</vt:lpstr>
      <vt:lpstr>OKULLARIN ORTAK ÇALIŞMA KAPSAMINDA YAPACAKLARI ÖRNEK FAALİYETLER1</vt:lpstr>
      <vt:lpstr>OKULLARIN ORTAK ÇALIŞMA KAPSAMINDA YAPACAKLARI ÖRNEK FAALİYETLER2</vt:lpstr>
      <vt:lpstr>OKULLARIN ORTAK ÇALIŞMA KAPSAMINDA YAPACAKLARI ÖRNEK FAALİYETLER3</vt:lpstr>
      <vt:lpstr>Slayt 9</vt:lpstr>
      <vt:lpstr>Slayt 10</vt:lpstr>
      <vt:lpstr>OKULLARIN ORTAK ÇALIŞMA YAPACAKLARI KONU BAŞLIKLARI</vt:lpstr>
      <vt:lpstr>OKULLARIN ORTAK ÇALIŞMA YAPACAKLARI KONU BAŞLIKLARI</vt:lpstr>
      <vt:lpstr>OKULLARIN ORTAK ÇALIŞMA YAPACAKLARI KONU BAŞLIKLARI</vt:lpstr>
      <vt:lpstr>OKULLARIN ORTAK ÇALIŞMA YAPACAKLARI KONU BAŞLIKLARI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ELAZIĞ İL MİLLİ EĞİTİM MÜDÜRLÜĞÜ   STRATEJİGELİŞTİRME HİZMETLERİ ŞUBESİ AR-GE BİRİMİ</dc:title>
  <dc:creator>MESUT</dc:creator>
  <cp:lastModifiedBy>HP</cp:lastModifiedBy>
  <cp:revision>6</cp:revision>
  <dcterms:created xsi:type="dcterms:W3CDTF">2022-08-15T12:31:08Z</dcterms:created>
  <dcterms:modified xsi:type="dcterms:W3CDTF">2022-08-24T08:09:13Z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2022-06-08T00:00:00Z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2022-08-15T00:00:00Z</vt:filetime>
  </property>
  <property fmtid="{D5CDD505-2E9C-101B-9397-08002B2CF9AE}" pid="5" name="Producer">
    <vt:lpwstr>Microsoft® PowerPoint® 2013</vt:lpwstr>
  </property>
</Properties>
</file>